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0"/>
  </p:notesMasterIdLst>
  <p:sldIdLst>
    <p:sldId id="293" r:id="rId2"/>
    <p:sldId id="257" r:id="rId3"/>
    <p:sldId id="297" r:id="rId4"/>
    <p:sldId id="302" r:id="rId5"/>
    <p:sldId id="301" r:id="rId6"/>
    <p:sldId id="296" r:id="rId7"/>
    <p:sldId id="298" r:id="rId8"/>
    <p:sldId id="299" r:id="rId9"/>
    <p:sldId id="300" r:id="rId10"/>
    <p:sldId id="304" r:id="rId11"/>
    <p:sldId id="295" r:id="rId12"/>
    <p:sldId id="292" r:id="rId13"/>
    <p:sldId id="264" r:id="rId14"/>
    <p:sldId id="260" r:id="rId15"/>
    <p:sldId id="261" r:id="rId16"/>
    <p:sldId id="262" r:id="rId17"/>
    <p:sldId id="263" r:id="rId18"/>
    <p:sldId id="259" r:id="rId19"/>
    <p:sldId id="258" r:id="rId20"/>
    <p:sldId id="303" r:id="rId21"/>
    <p:sldId id="281" r:id="rId22"/>
    <p:sldId id="310" r:id="rId23"/>
    <p:sldId id="311" r:id="rId24"/>
    <p:sldId id="312" r:id="rId25"/>
    <p:sldId id="280" r:id="rId26"/>
    <p:sldId id="340" r:id="rId27"/>
    <p:sldId id="326" r:id="rId28"/>
    <p:sldId id="332" r:id="rId29"/>
    <p:sldId id="333" r:id="rId30"/>
    <p:sldId id="334" r:id="rId31"/>
    <p:sldId id="335" r:id="rId32"/>
    <p:sldId id="256" r:id="rId33"/>
    <p:sldId id="341" r:id="rId34"/>
    <p:sldId id="342" r:id="rId35"/>
    <p:sldId id="343" r:id="rId36"/>
    <p:sldId id="344" r:id="rId37"/>
    <p:sldId id="345" r:id="rId38"/>
    <p:sldId id="346" r:id="rId39"/>
    <p:sldId id="285" r:id="rId40"/>
    <p:sldId id="347" r:id="rId41"/>
    <p:sldId id="348" r:id="rId42"/>
    <p:sldId id="266" r:id="rId43"/>
    <p:sldId id="270" r:id="rId44"/>
    <p:sldId id="268" r:id="rId45"/>
    <p:sldId id="276" r:id="rId46"/>
    <p:sldId id="277" r:id="rId47"/>
    <p:sldId id="278" r:id="rId48"/>
    <p:sldId id="349" r:id="rId49"/>
    <p:sldId id="283" r:id="rId50"/>
    <p:sldId id="284" r:id="rId51"/>
    <p:sldId id="271" r:id="rId52"/>
    <p:sldId id="272" r:id="rId53"/>
    <p:sldId id="273" r:id="rId54"/>
    <p:sldId id="286" r:id="rId55"/>
    <p:sldId id="267" r:id="rId56"/>
    <p:sldId id="279" r:id="rId57"/>
    <p:sldId id="287" r:id="rId58"/>
    <p:sldId id="269" r:id="rId59"/>
    <p:sldId id="350" r:id="rId60"/>
    <p:sldId id="288" r:id="rId61"/>
    <p:sldId id="323" r:id="rId62"/>
    <p:sldId id="324" r:id="rId63"/>
    <p:sldId id="325" r:id="rId64"/>
    <p:sldId id="313" r:id="rId65"/>
    <p:sldId id="314" r:id="rId66"/>
    <p:sldId id="315" r:id="rId67"/>
    <p:sldId id="316" r:id="rId68"/>
    <p:sldId id="318" r:id="rId69"/>
    <p:sldId id="338" r:id="rId70"/>
    <p:sldId id="319" r:id="rId71"/>
    <p:sldId id="339" r:id="rId72"/>
    <p:sldId id="320" r:id="rId73"/>
    <p:sldId id="321" r:id="rId74"/>
    <p:sldId id="322" r:id="rId75"/>
    <p:sldId id="327" r:id="rId76"/>
    <p:sldId id="328" r:id="rId77"/>
    <p:sldId id="329" r:id="rId78"/>
    <p:sldId id="330" r:id="rId79"/>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49" autoAdjust="0"/>
    <p:restoredTop sz="94660"/>
  </p:normalViewPr>
  <p:slideViewPr>
    <p:cSldViewPr snapToGrid="0">
      <p:cViewPr varScale="1">
        <p:scale>
          <a:sx n="114" d="100"/>
          <a:sy n="114" d="100"/>
        </p:scale>
        <p:origin x="40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17F8E968-0287-4D84-82FB-445811F0781E}" type="datetimeFigureOut">
              <a:rPr lang="en-GB" smtClean="0"/>
              <a:t>19/10/2021</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01BDEBD5-4C95-45BC-AD66-8B6667E4A862}" type="slidenum">
              <a:rPr lang="en-GB" smtClean="0"/>
              <a:t>‹#›</a:t>
            </a:fld>
            <a:endParaRPr lang="en-GB"/>
          </a:p>
        </p:txBody>
      </p:sp>
    </p:spTree>
    <p:extLst>
      <p:ext uri="{BB962C8B-B14F-4D97-AF65-F5344CB8AC3E}">
        <p14:creationId xmlns:p14="http://schemas.microsoft.com/office/powerpoint/2010/main" val="260464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Reading Eggs is an</a:t>
            </a:r>
            <a:r>
              <a:rPr lang="en-GB" baseline="0" dirty="0">
                <a:latin typeface="Arial" panose="020B0604020202020204" pitchFamily="34" charset="0"/>
                <a:cs typeface="Arial" panose="020B0604020202020204" pitchFamily="34" charset="0"/>
              </a:rPr>
              <a:t> umbrella term which covers three programmes that we are using in school to support children to develop their reading skills and comprehension.</a:t>
            </a:r>
          </a:p>
          <a:p>
            <a:endParaRPr lang="en-GB" baseline="0" dirty="0">
              <a:latin typeface="Arial" panose="020B0604020202020204" pitchFamily="34" charset="0"/>
              <a:cs typeface="Arial" panose="020B0604020202020204" pitchFamily="34" charset="0"/>
            </a:endParaRPr>
          </a:p>
          <a:p>
            <a:r>
              <a:rPr lang="en-GB" baseline="0" dirty="0">
                <a:latin typeface="Arial" panose="020B0604020202020204" pitchFamily="34" charset="0"/>
                <a:cs typeface="Arial" panose="020B0604020202020204" pitchFamily="34" charset="0"/>
              </a:rPr>
              <a:t>There are three programmes available in our current subscription to the service, these are:</a:t>
            </a:r>
          </a:p>
          <a:p>
            <a:pPr marL="171450" indent="-171450">
              <a:buFont typeface="Arial" panose="020B0604020202020204" pitchFamily="34" charset="0"/>
              <a:buChar char="•"/>
            </a:pPr>
            <a:r>
              <a:rPr lang="en-GB" baseline="0" dirty="0">
                <a:latin typeface="Arial" panose="020B0604020202020204" pitchFamily="34" charset="0"/>
                <a:cs typeface="Arial" panose="020B0604020202020204" pitchFamily="34" charset="0"/>
              </a:rPr>
              <a:t>Reading Eggs – a phonics based reading comprehension programme aimed primarily at KS1 or those children who are still developing their phonetic understanding.  Comprehension based lessons are also included as part of this programme.</a:t>
            </a:r>
          </a:p>
          <a:p>
            <a:pPr marL="171450" indent="-171450">
              <a:buFont typeface="Arial" panose="020B0604020202020204" pitchFamily="34" charset="0"/>
              <a:buChar char="•"/>
            </a:pPr>
            <a:r>
              <a:rPr lang="en-GB" baseline="0" dirty="0">
                <a:latin typeface="Arial" panose="020B0604020202020204" pitchFamily="34" charset="0"/>
                <a:cs typeface="Arial" panose="020B0604020202020204" pitchFamily="34" charset="0"/>
              </a:rPr>
              <a:t>Fast Phonics – this </a:t>
            </a:r>
            <a:r>
              <a:rPr lang="en-GB" sz="1200" b="0" i="0" kern="1200" dirty="0">
                <a:solidFill>
                  <a:schemeClr val="tx1"/>
                </a:solidFill>
                <a:effectLst/>
                <a:latin typeface="Arial" panose="020B0604020202020204" pitchFamily="34" charset="0"/>
                <a:ea typeface="+mn-ea"/>
                <a:cs typeface="Arial" panose="020B0604020202020204" pitchFamily="34" charset="0"/>
              </a:rPr>
              <a:t> is</a:t>
            </a:r>
            <a:r>
              <a:rPr lang="en-GB" sz="1200" b="0" i="0" kern="1200" baseline="0" dirty="0">
                <a:solidFill>
                  <a:schemeClr val="tx1"/>
                </a:solidFill>
                <a:effectLst/>
                <a:latin typeface="Arial" panose="020B0604020202020204" pitchFamily="34" charset="0"/>
                <a:ea typeface="+mn-ea"/>
                <a:cs typeface="Arial" panose="020B0604020202020204" pitchFamily="34" charset="0"/>
              </a:rPr>
              <a:t> </a:t>
            </a:r>
            <a:r>
              <a:rPr lang="en-GB" sz="1200" b="0" i="0" kern="1200" dirty="0">
                <a:solidFill>
                  <a:schemeClr val="tx1"/>
                </a:solidFill>
                <a:effectLst/>
                <a:latin typeface="Arial" panose="020B0604020202020204" pitchFamily="34" charset="0"/>
                <a:ea typeface="+mn-ea"/>
                <a:cs typeface="Arial" panose="020B0604020202020204" pitchFamily="34" charset="0"/>
              </a:rPr>
              <a:t>designed for emergent and early readers, as well as older children with gaps in their core reading knowledge. </a:t>
            </a:r>
          </a:p>
          <a:p>
            <a:pPr marL="171450" indent="-171450">
              <a:buFont typeface="Arial" panose="020B0604020202020204" pitchFamily="34" charset="0"/>
              <a:buChar char="•"/>
            </a:pPr>
            <a:r>
              <a:rPr lang="en-GB" sz="1200" b="0" i="0" kern="1200" dirty="0">
                <a:solidFill>
                  <a:schemeClr val="tx1"/>
                </a:solidFill>
                <a:effectLst/>
                <a:latin typeface="Arial" panose="020B0604020202020204" pitchFamily="34" charset="0"/>
                <a:ea typeface="+mn-ea"/>
                <a:cs typeface="Arial" panose="020B0604020202020204" pitchFamily="34" charset="0"/>
              </a:rPr>
              <a:t>Reading Eggspress – this a reading comprehension programme</a:t>
            </a:r>
            <a:r>
              <a:rPr lang="en-GB" sz="1200" b="0" i="0" kern="1200" baseline="0" dirty="0">
                <a:solidFill>
                  <a:schemeClr val="tx1"/>
                </a:solidFill>
                <a:effectLst/>
                <a:latin typeface="Arial" panose="020B0604020202020204" pitchFamily="34" charset="0"/>
                <a:ea typeface="+mn-ea"/>
                <a:cs typeface="Arial" panose="020B0604020202020204" pitchFamily="34" charset="0"/>
              </a:rPr>
              <a:t> which is aimed at KS2 children, it includes spelling and grammar elements as well as reading.</a:t>
            </a: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43F08795-16DF-4EE0-B9BD-28155CAF5EBE}" type="slidenum">
              <a:rPr lang="en-GB" smtClean="0"/>
              <a:t>33</a:t>
            </a:fld>
            <a:endParaRPr lang="en-GB"/>
          </a:p>
        </p:txBody>
      </p:sp>
    </p:spTree>
    <p:extLst>
      <p:ext uri="{BB962C8B-B14F-4D97-AF65-F5344CB8AC3E}">
        <p14:creationId xmlns:p14="http://schemas.microsoft.com/office/powerpoint/2010/main" val="2791900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3F08795-16DF-4EE0-B9BD-28155CAF5EBE}" type="slidenum">
              <a:rPr lang="en-GB" smtClean="0"/>
              <a:t>34</a:t>
            </a:fld>
            <a:endParaRPr lang="en-GB"/>
          </a:p>
        </p:txBody>
      </p:sp>
    </p:spTree>
    <p:extLst>
      <p:ext uri="{BB962C8B-B14F-4D97-AF65-F5344CB8AC3E}">
        <p14:creationId xmlns:p14="http://schemas.microsoft.com/office/powerpoint/2010/main" val="3662874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3F08795-16DF-4EE0-B9BD-28155CAF5EBE}" type="slidenum">
              <a:rPr lang="en-GB" smtClean="0"/>
              <a:t>36</a:t>
            </a:fld>
            <a:endParaRPr lang="en-GB"/>
          </a:p>
        </p:txBody>
      </p:sp>
    </p:spTree>
    <p:extLst>
      <p:ext uri="{BB962C8B-B14F-4D97-AF65-F5344CB8AC3E}">
        <p14:creationId xmlns:p14="http://schemas.microsoft.com/office/powerpoint/2010/main" val="970246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A4740-6353-40E3-B680-78BC5198C7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B735B2-0498-48DE-9728-C48861347D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98D9763-D026-41DE-B9B6-23B2DD017199}"/>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9762D0CD-5B80-4A15-A053-F4BD502E0E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7111DB-FB1F-4556-9E3B-3225606E8522}"/>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1327516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020F3-C24C-4A9C-B932-D9909A4225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8E91067-6297-490E-A3C9-0F8E1CEF9D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97A5AE-4DD6-4DBD-BDA2-9EB2F7E37889}"/>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9EC51C0E-E712-48EC-8D7F-A5DF131C3B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822B8D-ACDF-4CC9-B303-7C1F446A7E49}"/>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3491212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70E8C-CEEC-487D-9E3F-BA9BAFB330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A19E0CA-EB71-49EB-B4F3-22E5E295CD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F5B99B-FC45-4EF8-B14D-1B540931240F}"/>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679014E0-9F71-4905-8F99-B87DEF8ADF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7FA7AE-4D6E-41C8-B11D-F050C89A4A1D}"/>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1574426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DD60A-D880-42C7-BF58-6F8823AF2C4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7BC2EF-F848-4D7C-9ACB-A805C9E818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35BA4C-9B4D-44C1-9838-C8DA470BCD0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A59FFF-A070-4BC5-9FE2-C20CB26E3C8D}"/>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6" name="Footer Placeholder 5">
            <a:extLst>
              <a:ext uri="{FF2B5EF4-FFF2-40B4-BE49-F238E27FC236}">
                <a16:creationId xmlns:a16="http://schemas.microsoft.com/office/drawing/2014/main" id="{7BDB79E6-8EFF-4E71-A2E3-166C391621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1266DF-126B-4290-A492-6DC8DE207E87}"/>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1455381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02B69-C7C6-4AE8-9673-D50D1E2627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7EAF5C-C41D-488C-B069-1FCFA56288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4C924F-A33F-41BA-A90D-D1478C6EB5D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8A84BB-C57F-465B-9359-929AC8636F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DE8E45-C651-47C1-9254-3A5278A748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3A69455-C033-4601-A49E-C7672F71FCBC}"/>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8" name="Footer Placeholder 7">
            <a:extLst>
              <a:ext uri="{FF2B5EF4-FFF2-40B4-BE49-F238E27FC236}">
                <a16:creationId xmlns:a16="http://schemas.microsoft.com/office/drawing/2014/main" id="{970D8548-EB6B-4C55-B5A5-56275D12AE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19E6B22-D9FF-4A3C-A30D-2C6DFC6E9557}"/>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3570270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514F4-193B-4112-BF74-99EB67B7C6E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CEB0F0-E939-4E97-956D-FBBC4D8B3F9D}"/>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4" name="Footer Placeholder 3">
            <a:extLst>
              <a:ext uri="{FF2B5EF4-FFF2-40B4-BE49-F238E27FC236}">
                <a16:creationId xmlns:a16="http://schemas.microsoft.com/office/drawing/2014/main" id="{F5026829-5368-45A4-9D26-BF788A91F2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8EFC110-A730-483A-BA2C-E343E5A2CDDC}"/>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630204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F8E92C-8A6B-4A7D-AB94-6014125AEF28}"/>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3" name="Footer Placeholder 2">
            <a:extLst>
              <a:ext uri="{FF2B5EF4-FFF2-40B4-BE49-F238E27FC236}">
                <a16:creationId xmlns:a16="http://schemas.microsoft.com/office/drawing/2014/main" id="{360D1849-165C-40C4-9A78-36BF354195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3C2F8A-0174-4417-B375-4325E80694B6}"/>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1738647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DC303-FD70-429B-90D9-E336C2F61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36CE04A-344A-428F-9EAE-04A194DFB5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03B635-B92D-48EC-9D59-9E3A3C6B41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9E11A3-B0B9-4CDF-BCEB-EBEFA52264C0}"/>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6" name="Footer Placeholder 5">
            <a:extLst>
              <a:ext uri="{FF2B5EF4-FFF2-40B4-BE49-F238E27FC236}">
                <a16:creationId xmlns:a16="http://schemas.microsoft.com/office/drawing/2014/main" id="{28F8C2AA-B056-498B-83AB-B5E4A3C4AF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D78A47-DA13-4E3A-9A3A-FBAE7EFDEB2E}"/>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241664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D54D0-CCFF-47D0-B546-E6A9584C0B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D1D7BB-F0B9-42EB-8636-F68E995725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B0D40B-961C-43E7-8B40-D8960ED745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F3B598-6043-4876-BEF4-B1327D6289E3}"/>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6" name="Footer Placeholder 5">
            <a:extLst>
              <a:ext uri="{FF2B5EF4-FFF2-40B4-BE49-F238E27FC236}">
                <a16:creationId xmlns:a16="http://schemas.microsoft.com/office/drawing/2014/main" id="{24F4599E-1150-4C7F-8A8B-7B7A9B38BE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0B1082-6A91-4DA6-93CC-8E58EF33D767}"/>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960522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BAD49-4669-4782-9C7E-F67E93BDC6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38BA3D-C2BB-4FC0-B932-1A4642F2AE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B90149-E864-4AC9-ABB4-0A499E8F1720}"/>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31A22367-C0AC-4DF7-83E2-62F77080B9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488047-0F23-4D8E-B9CE-A14DC2227A9B}"/>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3176918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C30FD9-1501-40C1-89BD-3FD7DF2455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319DCC-C727-4FFE-8E29-446BEBCAFE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178E3-34C3-4627-8183-FDE848BEFE59}"/>
              </a:ext>
            </a:extLst>
          </p:cNvPr>
          <p:cNvSpPr>
            <a:spLocks noGrp="1"/>
          </p:cNvSpPr>
          <p:nvPr>
            <p:ph type="dt" sz="half" idx="10"/>
          </p:nvPr>
        </p:nvSpPr>
        <p:spPr/>
        <p:txBody>
          <a:body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D77553CF-6091-4C3A-B63E-42465BEF4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E46AC5-94E7-4BC6-A7BB-EE6D14C95CF8}"/>
              </a:ext>
            </a:extLst>
          </p:cNvPr>
          <p:cNvSpPr>
            <a:spLocks noGrp="1"/>
          </p:cNvSpPr>
          <p:nvPr>
            <p:ph type="sldNum" sz="quarter" idx="12"/>
          </p:nvPr>
        </p:nvSpPr>
        <p:spPr/>
        <p:txBody>
          <a:bodyPr/>
          <a:lstStyle/>
          <a:p>
            <a:fld id="{1A759DCA-4ED7-44E3-869B-024743173CD2}" type="slidenum">
              <a:rPr lang="en-GB" smtClean="0"/>
              <a:t>‹#›</a:t>
            </a:fld>
            <a:endParaRPr lang="en-GB"/>
          </a:p>
        </p:txBody>
      </p:sp>
    </p:spTree>
    <p:extLst>
      <p:ext uri="{BB962C8B-B14F-4D97-AF65-F5344CB8AC3E}">
        <p14:creationId xmlns:p14="http://schemas.microsoft.com/office/powerpoint/2010/main" val="1468637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F40053-A21C-4236-92A8-484FFD698B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C1E2B2-CA81-4A33-B0EC-7F42A55361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53E3A7-D850-4A3F-ACBB-5D16A0535D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47A547-022B-4C61-912E-2CFFC81A0A86}" type="datetimeFigureOut">
              <a:rPr lang="en-GB" smtClean="0"/>
              <a:t>19/10/2021</a:t>
            </a:fld>
            <a:endParaRPr lang="en-GB"/>
          </a:p>
        </p:txBody>
      </p:sp>
      <p:sp>
        <p:nvSpPr>
          <p:cNvPr id="5" name="Footer Placeholder 4">
            <a:extLst>
              <a:ext uri="{FF2B5EF4-FFF2-40B4-BE49-F238E27FC236}">
                <a16:creationId xmlns:a16="http://schemas.microsoft.com/office/drawing/2014/main" id="{B422F413-0451-4F8F-B2E1-0B43A443AA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7A09C62-F143-4FE9-9E97-3BFDDEF782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759DCA-4ED7-44E3-869B-024743173CD2}" type="slidenum">
              <a:rPr lang="en-GB" smtClean="0"/>
              <a:t>‹#›</a:t>
            </a:fld>
            <a:endParaRPr lang="en-GB"/>
          </a:p>
        </p:txBody>
      </p:sp>
    </p:spTree>
    <p:extLst>
      <p:ext uri="{BB962C8B-B14F-4D97-AF65-F5344CB8AC3E}">
        <p14:creationId xmlns:p14="http://schemas.microsoft.com/office/powerpoint/2010/main" val="3522067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hyperlink" Target="http://www.readingeggs.co.uk/"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18210-D24E-4053-9371-FACFB29F97AD}"/>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Welcome</a:t>
            </a:r>
          </a:p>
        </p:txBody>
      </p:sp>
      <p:sp>
        <p:nvSpPr>
          <p:cNvPr id="3" name="Content Placeholder 2">
            <a:extLst>
              <a:ext uri="{FF2B5EF4-FFF2-40B4-BE49-F238E27FC236}">
                <a16:creationId xmlns:a16="http://schemas.microsoft.com/office/drawing/2014/main" id="{C17F81FC-E35C-4812-A462-5116CE3CDC3F}"/>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We would like to share with you</a:t>
            </a:r>
          </a:p>
          <a:p>
            <a:r>
              <a:rPr lang="en-GB" dirty="0">
                <a:latin typeface="Arial" panose="020B0604020202020204" pitchFamily="34" charset="0"/>
                <a:cs typeface="Arial" panose="020B0604020202020204" pitchFamily="34" charset="0"/>
              </a:rPr>
              <a:t>An understanding of behaviour here at </a:t>
            </a:r>
            <a:r>
              <a:rPr lang="en-GB" dirty="0" err="1">
                <a:latin typeface="Arial" panose="020B0604020202020204" pitchFamily="34" charset="0"/>
                <a:cs typeface="Arial" panose="020B0604020202020204" pitchFamily="34" charset="0"/>
              </a:rPr>
              <a:t>CtS</a:t>
            </a:r>
            <a:r>
              <a:rPr lang="en-GB" dirty="0">
                <a:latin typeface="Arial" panose="020B0604020202020204" pitchFamily="34" charset="0"/>
                <a:cs typeface="Arial" panose="020B0604020202020204" pitchFamily="34" charset="0"/>
              </a:rPr>
              <a:t> – Caring Behaviour</a:t>
            </a:r>
          </a:p>
          <a:p>
            <a:r>
              <a:rPr lang="en-GB" dirty="0">
                <a:latin typeface="Arial" panose="020B0604020202020204" pitchFamily="34" charset="0"/>
                <a:cs typeface="Arial" panose="020B0604020202020204" pitchFamily="34" charset="0"/>
              </a:rPr>
              <a:t>Our plans for homework</a:t>
            </a:r>
          </a:p>
          <a:p>
            <a:r>
              <a:rPr lang="en-GB" dirty="0">
                <a:latin typeface="Arial" panose="020B0604020202020204" pitchFamily="34" charset="0"/>
                <a:cs typeface="Arial" panose="020B0604020202020204" pitchFamily="34" charset="0"/>
              </a:rPr>
              <a:t>How </a:t>
            </a:r>
            <a:r>
              <a:rPr lang="en-GB" dirty="0" err="1">
                <a:latin typeface="Arial" panose="020B0604020202020204" pitchFamily="34" charset="0"/>
                <a:cs typeface="Arial" panose="020B0604020202020204" pitchFamily="34" charset="0"/>
              </a:rPr>
              <a:t>CtS</a:t>
            </a:r>
            <a:r>
              <a:rPr lang="en-GB" dirty="0">
                <a:latin typeface="Arial" panose="020B0604020202020204" pitchFamily="34" charset="0"/>
                <a:cs typeface="Arial" panose="020B0604020202020204" pitchFamily="34" charset="0"/>
              </a:rPr>
              <a:t> is progressing on its journey ‘To Good and Beyond’</a:t>
            </a:r>
          </a:p>
          <a:p>
            <a:endParaRPr lang="en-GB" dirty="0"/>
          </a:p>
        </p:txBody>
      </p:sp>
      <p:pic>
        <p:nvPicPr>
          <p:cNvPr id="4" name="Picture 3">
            <a:extLst>
              <a:ext uri="{FF2B5EF4-FFF2-40B4-BE49-F238E27FC236}">
                <a16:creationId xmlns:a16="http://schemas.microsoft.com/office/drawing/2014/main" id="{0A3740E2-5AED-4616-B391-67B3556945CC}"/>
              </a:ext>
            </a:extLst>
          </p:cNvPr>
          <p:cNvPicPr>
            <a:picLocks noChangeAspect="1"/>
          </p:cNvPicPr>
          <p:nvPr/>
        </p:nvPicPr>
        <p:blipFill>
          <a:blip r:embed="rId2"/>
          <a:stretch>
            <a:fillRect/>
          </a:stretch>
        </p:blipFill>
        <p:spPr>
          <a:xfrm>
            <a:off x="603993" y="399334"/>
            <a:ext cx="1733333" cy="1257143"/>
          </a:xfrm>
          <a:prstGeom prst="rect">
            <a:avLst/>
          </a:prstGeom>
        </p:spPr>
      </p:pic>
      <p:pic>
        <p:nvPicPr>
          <p:cNvPr id="5" name="Picture 4">
            <a:extLst>
              <a:ext uri="{FF2B5EF4-FFF2-40B4-BE49-F238E27FC236}">
                <a16:creationId xmlns:a16="http://schemas.microsoft.com/office/drawing/2014/main" id="{6A7CB4E5-869F-49E9-BCBF-ADEAECCCF845}"/>
              </a:ext>
            </a:extLst>
          </p:cNvPr>
          <p:cNvPicPr>
            <a:picLocks noChangeAspect="1"/>
          </p:cNvPicPr>
          <p:nvPr/>
        </p:nvPicPr>
        <p:blipFill>
          <a:blip r:embed="rId3"/>
          <a:stretch>
            <a:fillRect/>
          </a:stretch>
        </p:blipFill>
        <p:spPr>
          <a:xfrm>
            <a:off x="10467383" y="441085"/>
            <a:ext cx="1209524" cy="1247619"/>
          </a:xfrm>
          <a:prstGeom prst="rect">
            <a:avLst/>
          </a:prstGeom>
        </p:spPr>
      </p:pic>
    </p:spTree>
    <p:extLst>
      <p:ext uri="{BB962C8B-B14F-4D97-AF65-F5344CB8AC3E}">
        <p14:creationId xmlns:p14="http://schemas.microsoft.com/office/powerpoint/2010/main" val="1570364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23C58-2EE5-479C-B46A-32B6EA180AF5}"/>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Why Caring Behaviour</a:t>
            </a:r>
          </a:p>
        </p:txBody>
      </p:sp>
      <p:sp>
        <p:nvSpPr>
          <p:cNvPr id="3" name="Content Placeholder 2">
            <a:extLst>
              <a:ext uri="{FF2B5EF4-FFF2-40B4-BE49-F238E27FC236}">
                <a16:creationId xmlns:a16="http://schemas.microsoft.com/office/drawing/2014/main" id="{AFDB5627-768D-485E-B53A-4E11E49CC8DB}"/>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Behaviour here at </a:t>
            </a:r>
            <a:r>
              <a:rPr lang="en-GB" dirty="0" err="1">
                <a:latin typeface="Arial" panose="020B0604020202020204" pitchFamily="34" charset="0"/>
                <a:cs typeface="Arial" panose="020B0604020202020204" pitchFamily="34" charset="0"/>
              </a:rPr>
              <a:t>CtS</a:t>
            </a:r>
            <a:r>
              <a:rPr lang="en-GB" dirty="0">
                <a:latin typeface="Arial" panose="020B0604020202020204" pitchFamily="34" charset="0"/>
                <a:cs typeface="Arial" panose="020B0604020202020204" pitchFamily="34" charset="0"/>
              </a:rPr>
              <a:t> is generally very good</a:t>
            </a:r>
          </a:p>
          <a:p>
            <a:r>
              <a:rPr lang="en-GB" dirty="0">
                <a:latin typeface="Arial" panose="020B0604020202020204" pitchFamily="34" charset="0"/>
                <a:cs typeface="Arial" panose="020B0604020202020204" pitchFamily="34" charset="0"/>
              </a:rPr>
              <a:t>As in any school there are a few children who display behaviours that cause us concern</a:t>
            </a:r>
          </a:p>
          <a:p>
            <a:r>
              <a:rPr lang="en-GB" dirty="0">
                <a:latin typeface="Arial" panose="020B0604020202020204" pitchFamily="34" charset="0"/>
                <a:cs typeface="Arial" panose="020B0604020202020204" pitchFamily="34" charset="0"/>
              </a:rPr>
              <a:t>COVID has made us reflect on some of our policies and procedures</a:t>
            </a:r>
          </a:p>
          <a:p>
            <a:r>
              <a:rPr lang="en-GB" dirty="0">
                <a:latin typeface="Arial" panose="020B0604020202020204" pitchFamily="34" charset="0"/>
                <a:cs typeface="Arial" panose="020B0604020202020204" pitchFamily="34" charset="0"/>
              </a:rPr>
              <a:t>We have become far more aware of children’s wellbeing and what that looks like in their behaviours and relationships</a:t>
            </a:r>
          </a:p>
          <a:p>
            <a:r>
              <a:rPr lang="en-GB" dirty="0">
                <a:latin typeface="Arial" panose="020B0604020202020204" pitchFamily="34" charset="0"/>
                <a:cs typeface="Arial" panose="020B0604020202020204" pitchFamily="34" charset="0"/>
              </a:rPr>
              <a:t>We’ve thought about how we understand behaviour here at </a:t>
            </a:r>
            <a:r>
              <a:rPr lang="en-GB" dirty="0" err="1">
                <a:latin typeface="Arial" panose="020B0604020202020204" pitchFamily="34" charset="0"/>
                <a:cs typeface="Arial" panose="020B0604020202020204" pitchFamily="34" charset="0"/>
              </a:rPr>
              <a:t>CtS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We’ve questioned -  how do we live our vision and values in school behaviour?</a:t>
            </a:r>
          </a:p>
        </p:txBody>
      </p:sp>
      <p:pic>
        <p:nvPicPr>
          <p:cNvPr id="4" name="Picture 3">
            <a:extLst>
              <a:ext uri="{FF2B5EF4-FFF2-40B4-BE49-F238E27FC236}">
                <a16:creationId xmlns:a16="http://schemas.microsoft.com/office/drawing/2014/main" id="{DA93A9B2-F3C6-462F-A659-1DA5B9373CCB}"/>
              </a:ext>
            </a:extLst>
          </p:cNvPr>
          <p:cNvPicPr>
            <a:picLocks noChangeAspect="1"/>
          </p:cNvPicPr>
          <p:nvPr/>
        </p:nvPicPr>
        <p:blipFill>
          <a:blip r:embed="rId2"/>
          <a:stretch>
            <a:fillRect/>
          </a:stretch>
        </p:blipFill>
        <p:spPr>
          <a:xfrm>
            <a:off x="523050" y="468537"/>
            <a:ext cx="1737511" cy="1255885"/>
          </a:xfrm>
          <a:prstGeom prst="rect">
            <a:avLst/>
          </a:prstGeom>
        </p:spPr>
      </p:pic>
      <p:pic>
        <p:nvPicPr>
          <p:cNvPr id="5" name="Picture 4">
            <a:extLst>
              <a:ext uri="{FF2B5EF4-FFF2-40B4-BE49-F238E27FC236}">
                <a16:creationId xmlns:a16="http://schemas.microsoft.com/office/drawing/2014/main" id="{89F5954B-C53C-48AD-A94D-1E25EA61E55E}"/>
              </a:ext>
            </a:extLst>
          </p:cNvPr>
          <p:cNvPicPr>
            <a:picLocks noChangeAspect="1"/>
          </p:cNvPicPr>
          <p:nvPr/>
        </p:nvPicPr>
        <p:blipFill>
          <a:blip r:embed="rId3"/>
          <a:stretch>
            <a:fillRect/>
          </a:stretch>
        </p:blipFill>
        <p:spPr>
          <a:xfrm>
            <a:off x="10140591" y="474634"/>
            <a:ext cx="1213209" cy="1249788"/>
          </a:xfrm>
          <a:prstGeom prst="rect">
            <a:avLst/>
          </a:prstGeom>
        </p:spPr>
      </p:pic>
    </p:spTree>
    <p:extLst>
      <p:ext uri="{BB962C8B-B14F-4D97-AF65-F5344CB8AC3E}">
        <p14:creationId xmlns:p14="http://schemas.microsoft.com/office/powerpoint/2010/main" val="547199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622FF-B666-409C-8485-AA4D7387DD05}"/>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Our Vision Statement</a:t>
            </a:r>
            <a:endParaRPr lang="en-GB" dirty="0"/>
          </a:p>
        </p:txBody>
      </p:sp>
      <p:sp>
        <p:nvSpPr>
          <p:cNvPr id="3" name="Content Placeholder 2">
            <a:extLst>
              <a:ext uri="{FF2B5EF4-FFF2-40B4-BE49-F238E27FC236}">
                <a16:creationId xmlns:a16="http://schemas.microsoft.com/office/drawing/2014/main" id="{4892AA85-C97C-4302-AF87-08CF4C937174}"/>
              </a:ext>
            </a:extLst>
          </p:cNvPr>
          <p:cNvSpPr>
            <a:spLocks noGrp="1"/>
          </p:cNvSpPr>
          <p:nvPr>
            <p:ph idx="1"/>
          </p:nvPr>
        </p:nvSpPr>
        <p:spPr/>
        <p:txBody>
          <a:bodyPr/>
          <a:lstStyle/>
          <a:p>
            <a:pPr marL="0" indent="0" algn="ctr">
              <a:buNone/>
            </a:pPr>
            <a:r>
              <a:rPr lang="en-GB" dirty="0">
                <a:latin typeface="Arial" panose="020B0604020202020204" pitchFamily="34" charset="0"/>
                <a:cs typeface="Arial" panose="020B0604020202020204" pitchFamily="34" charset="0"/>
              </a:rPr>
              <a:t>At Christ the Sower Ecumenical Primary School we provide the ‘good earth’ for all our children to flourish; where every child can learn and explore who they are created to be, with the high expectation that we, individually and collectively, will enable every child to be and do the best they can.</a:t>
            </a:r>
          </a:p>
          <a:p>
            <a:pPr marL="0" indent="0" algn="ctr">
              <a:buNone/>
            </a:pPr>
            <a:r>
              <a:rPr lang="en-GB" dirty="0">
                <a:latin typeface="Arial" panose="020B0604020202020204" pitchFamily="34" charset="0"/>
                <a:cs typeface="Arial" panose="020B0604020202020204" pitchFamily="34" charset="0"/>
              </a:rPr>
              <a:t>A loving place where we all care, learn and grow together.</a:t>
            </a:r>
          </a:p>
          <a:p>
            <a:endParaRPr lang="en-GB" dirty="0"/>
          </a:p>
        </p:txBody>
      </p:sp>
      <p:pic>
        <p:nvPicPr>
          <p:cNvPr id="4" name="Picture 3">
            <a:extLst>
              <a:ext uri="{FF2B5EF4-FFF2-40B4-BE49-F238E27FC236}">
                <a16:creationId xmlns:a16="http://schemas.microsoft.com/office/drawing/2014/main" id="{01ACE59C-CED1-4493-A8AE-E4126CE66B18}"/>
              </a:ext>
            </a:extLst>
          </p:cNvPr>
          <p:cNvPicPr>
            <a:picLocks noChangeAspect="1"/>
          </p:cNvPicPr>
          <p:nvPr/>
        </p:nvPicPr>
        <p:blipFill>
          <a:blip r:embed="rId2"/>
          <a:stretch>
            <a:fillRect/>
          </a:stretch>
        </p:blipFill>
        <p:spPr>
          <a:xfrm>
            <a:off x="10498275" y="435820"/>
            <a:ext cx="1213209" cy="1249788"/>
          </a:xfrm>
          <a:prstGeom prst="rect">
            <a:avLst/>
          </a:prstGeom>
        </p:spPr>
      </p:pic>
      <p:pic>
        <p:nvPicPr>
          <p:cNvPr id="5" name="Picture 4">
            <a:extLst>
              <a:ext uri="{FF2B5EF4-FFF2-40B4-BE49-F238E27FC236}">
                <a16:creationId xmlns:a16="http://schemas.microsoft.com/office/drawing/2014/main" id="{4BE412E6-9ED3-4563-804E-B156E608DF58}"/>
              </a:ext>
            </a:extLst>
          </p:cNvPr>
          <p:cNvPicPr>
            <a:picLocks noChangeAspect="1"/>
          </p:cNvPicPr>
          <p:nvPr/>
        </p:nvPicPr>
        <p:blipFill>
          <a:blip r:embed="rId3"/>
          <a:stretch>
            <a:fillRect/>
          </a:stretch>
        </p:blipFill>
        <p:spPr>
          <a:xfrm>
            <a:off x="264826" y="365125"/>
            <a:ext cx="1737511" cy="1255885"/>
          </a:xfrm>
          <a:prstGeom prst="rect">
            <a:avLst/>
          </a:prstGeom>
        </p:spPr>
      </p:pic>
    </p:spTree>
    <p:extLst>
      <p:ext uri="{BB962C8B-B14F-4D97-AF65-F5344CB8AC3E}">
        <p14:creationId xmlns:p14="http://schemas.microsoft.com/office/powerpoint/2010/main" val="2177309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0A130-1D75-4FB6-8BF6-FCAA2D171C99}"/>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How do we live our vision?</a:t>
            </a:r>
            <a:endParaRPr lang="en-GB" dirty="0"/>
          </a:p>
        </p:txBody>
      </p:sp>
      <p:sp>
        <p:nvSpPr>
          <p:cNvPr id="3" name="Content Placeholder 2">
            <a:extLst>
              <a:ext uri="{FF2B5EF4-FFF2-40B4-BE49-F238E27FC236}">
                <a16:creationId xmlns:a16="http://schemas.microsoft.com/office/drawing/2014/main" id="{D403D3F2-829D-4FD9-B863-867BF8CE9A5B}"/>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By placing the child at the heart of what we do:</a:t>
            </a:r>
          </a:p>
          <a:p>
            <a:r>
              <a:rPr lang="en-GB" dirty="0">
                <a:latin typeface="Arial" panose="020B0604020202020204" pitchFamily="34" charset="0"/>
                <a:cs typeface="Arial" panose="020B0604020202020204" pitchFamily="34" charset="0"/>
              </a:rPr>
              <a:t>Through our Values</a:t>
            </a:r>
          </a:p>
          <a:p>
            <a:r>
              <a:rPr lang="en-GB" dirty="0">
                <a:latin typeface="Arial" panose="020B0604020202020204" pitchFamily="34" charset="0"/>
                <a:cs typeface="Arial" panose="020B0604020202020204" pitchFamily="34" charset="0"/>
              </a:rPr>
              <a:t>Through British Values</a:t>
            </a:r>
          </a:p>
          <a:p>
            <a:r>
              <a:rPr lang="en-GB" dirty="0">
                <a:latin typeface="Arial" panose="020B0604020202020204" pitchFamily="34" charset="0"/>
                <a:cs typeface="Arial" panose="020B0604020202020204" pitchFamily="34" charset="0"/>
              </a:rPr>
              <a:t>Through ODBST Values</a:t>
            </a:r>
          </a:p>
          <a:p>
            <a:r>
              <a:rPr lang="en-GB" dirty="0">
                <a:latin typeface="Arial" panose="020B0604020202020204" pitchFamily="34" charset="0"/>
                <a:cs typeface="Arial" panose="020B0604020202020204" pitchFamily="34" charset="0"/>
              </a:rPr>
              <a:t>Through our Curriculum</a:t>
            </a:r>
          </a:p>
          <a:p>
            <a:r>
              <a:rPr lang="en-GB" dirty="0">
                <a:latin typeface="Arial" panose="020B0604020202020204" pitchFamily="34" charset="0"/>
                <a:cs typeface="Arial" panose="020B0604020202020204" pitchFamily="34" charset="0"/>
              </a:rPr>
              <a:t>Through CARE</a:t>
            </a:r>
          </a:p>
          <a:p>
            <a:endParaRPr lang="en-GB" dirty="0"/>
          </a:p>
        </p:txBody>
      </p:sp>
      <p:pic>
        <p:nvPicPr>
          <p:cNvPr id="4" name="Picture 3">
            <a:extLst>
              <a:ext uri="{FF2B5EF4-FFF2-40B4-BE49-F238E27FC236}">
                <a16:creationId xmlns:a16="http://schemas.microsoft.com/office/drawing/2014/main" id="{D7C79957-5C8F-4052-BDBB-21FDD356A751}"/>
              </a:ext>
            </a:extLst>
          </p:cNvPr>
          <p:cNvPicPr>
            <a:picLocks noChangeAspect="1"/>
          </p:cNvPicPr>
          <p:nvPr/>
        </p:nvPicPr>
        <p:blipFill>
          <a:blip r:embed="rId2"/>
          <a:stretch>
            <a:fillRect/>
          </a:stretch>
        </p:blipFill>
        <p:spPr>
          <a:xfrm>
            <a:off x="10295075" y="365125"/>
            <a:ext cx="1213209" cy="1249788"/>
          </a:xfrm>
          <a:prstGeom prst="rect">
            <a:avLst/>
          </a:prstGeom>
        </p:spPr>
      </p:pic>
      <p:pic>
        <p:nvPicPr>
          <p:cNvPr id="5" name="Picture 4">
            <a:extLst>
              <a:ext uri="{FF2B5EF4-FFF2-40B4-BE49-F238E27FC236}">
                <a16:creationId xmlns:a16="http://schemas.microsoft.com/office/drawing/2014/main" id="{E35D478C-D936-46C1-A5A0-6309C80B4BA7}"/>
              </a:ext>
            </a:extLst>
          </p:cNvPr>
          <p:cNvPicPr>
            <a:picLocks noChangeAspect="1"/>
          </p:cNvPicPr>
          <p:nvPr/>
        </p:nvPicPr>
        <p:blipFill>
          <a:blip r:embed="rId3"/>
          <a:stretch>
            <a:fillRect/>
          </a:stretch>
        </p:blipFill>
        <p:spPr>
          <a:xfrm>
            <a:off x="244278" y="359028"/>
            <a:ext cx="1737511" cy="1255885"/>
          </a:xfrm>
          <a:prstGeom prst="rect">
            <a:avLst/>
          </a:prstGeom>
        </p:spPr>
      </p:pic>
    </p:spTree>
    <p:extLst>
      <p:ext uri="{BB962C8B-B14F-4D97-AF65-F5344CB8AC3E}">
        <p14:creationId xmlns:p14="http://schemas.microsoft.com/office/powerpoint/2010/main" val="825390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08307-F33D-463E-B4C5-0F404BCA5C1C}"/>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Our School Values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0C54871-E158-4CF7-8284-63BCFE2F8209}"/>
              </a:ext>
            </a:extLst>
          </p:cNvPr>
          <p:cNvSpPr>
            <a:spLocks noGrp="1"/>
          </p:cNvSpPr>
          <p:nvPr>
            <p:ph idx="1"/>
          </p:nvPr>
        </p:nvSpPr>
        <p:spPr/>
        <p:txBody>
          <a:bodyPr/>
          <a:lstStyle/>
          <a:p>
            <a:r>
              <a:rPr lang="en-US" dirty="0">
                <a:solidFill>
                  <a:srgbClr val="C00000"/>
                </a:solidFill>
                <a:latin typeface="Arial" panose="020B0604020202020204" pitchFamily="34" charset="0"/>
                <a:cs typeface="Arial" panose="020B0604020202020204" pitchFamily="34" charset="0"/>
              </a:rPr>
              <a:t>Friendship</a:t>
            </a:r>
          </a:p>
          <a:p>
            <a:r>
              <a:rPr lang="en-US" dirty="0">
                <a:solidFill>
                  <a:srgbClr val="C00000"/>
                </a:solidFill>
                <a:latin typeface="Arial" panose="020B0604020202020204" pitchFamily="34" charset="0"/>
                <a:cs typeface="Arial" panose="020B0604020202020204" pitchFamily="34" charset="0"/>
              </a:rPr>
              <a:t>Thankfulness </a:t>
            </a:r>
          </a:p>
          <a:p>
            <a:r>
              <a:rPr lang="en-US" dirty="0">
                <a:solidFill>
                  <a:srgbClr val="C00000"/>
                </a:solidFill>
                <a:latin typeface="Arial" panose="020B0604020202020204" pitchFamily="34" charset="0"/>
                <a:cs typeface="Arial" panose="020B0604020202020204" pitchFamily="34" charset="0"/>
              </a:rPr>
              <a:t>Courage</a:t>
            </a:r>
          </a:p>
          <a:p>
            <a:r>
              <a:rPr lang="en-US" dirty="0">
                <a:solidFill>
                  <a:srgbClr val="C00000"/>
                </a:solidFill>
                <a:latin typeface="Arial" panose="020B0604020202020204" pitchFamily="34" charset="0"/>
                <a:cs typeface="Arial" panose="020B0604020202020204" pitchFamily="34" charset="0"/>
              </a:rPr>
              <a:t>Forgiveness</a:t>
            </a:r>
          </a:p>
          <a:p>
            <a:r>
              <a:rPr lang="en-US" dirty="0">
                <a:solidFill>
                  <a:srgbClr val="C00000"/>
                </a:solidFill>
                <a:latin typeface="Arial" panose="020B0604020202020204" pitchFamily="34" charset="0"/>
                <a:cs typeface="Arial" panose="020B0604020202020204" pitchFamily="34" charset="0"/>
              </a:rPr>
              <a:t>Compassion</a:t>
            </a:r>
          </a:p>
          <a:p>
            <a:r>
              <a:rPr lang="en-US" dirty="0">
                <a:solidFill>
                  <a:srgbClr val="C00000"/>
                </a:solidFill>
                <a:latin typeface="Arial" panose="020B0604020202020204" pitchFamily="34" charset="0"/>
                <a:cs typeface="Arial" panose="020B0604020202020204" pitchFamily="34" charset="0"/>
              </a:rPr>
              <a:t>Respect</a:t>
            </a:r>
          </a:p>
          <a:p>
            <a:r>
              <a:rPr lang="en-US" dirty="0">
                <a:solidFill>
                  <a:srgbClr val="C00000"/>
                </a:solidFill>
                <a:latin typeface="Arial" panose="020B0604020202020204" pitchFamily="34" charset="0"/>
                <a:cs typeface="Arial" panose="020B0604020202020204" pitchFamily="34" charset="0"/>
              </a:rPr>
              <a:t>Perseverance</a:t>
            </a: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7FF7988-B57B-45EC-BD07-41DB2A2E8C45}"/>
              </a:ext>
            </a:extLst>
          </p:cNvPr>
          <p:cNvPicPr>
            <a:picLocks noChangeAspect="1"/>
          </p:cNvPicPr>
          <p:nvPr/>
        </p:nvPicPr>
        <p:blipFill>
          <a:blip r:embed="rId2"/>
          <a:stretch>
            <a:fillRect/>
          </a:stretch>
        </p:blipFill>
        <p:spPr>
          <a:xfrm>
            <a:off x="10325555" y="508369"/>
            <a:ext cx="1213209" cy="1249788"/>
          </a:xfrm>
          <a:prstGeom prst="rect">
            <a:avLst/>
          </a:prstGeom>
        </p:spPr>
      </p:pic>
      <p:pic>
        <p:nvPicPr>
          <p:cNvPr id="5" name="Picture 4">
            <a:extLst>
              <a:ext uri="{FF2B5EF4-FFF2-40B4-BE49-F238E27FC236}">
                <a16:creationId xmlns:a16="http://schemas.microsoft.com/office/drawing/2014/main" id="{F8CD79B0-51B9-447D-9417-D82E6D5FA117}"/>
              </a:ext>
            </a:extLst>
          </p:cNvPr>
          <p:cNvPicPr>
            <a:picLocks noChangeAspect="1"/>
          </p:cNvPicPr>
          <p:nvPr/>
        </p:nvPicPr>
        <p:blipFill>
          <a:blip r:embed="rId3"/>
          <a:stretch>
            <a:fillRect/>
          </a:stretch>
        </p:blipFill>
        <p:spPr>
          <a:xfrm>
            <a:off x="367568" y="399963"/>
            <a:ext cx="1737511" cy="1255885"/>
          </a:xfrm>
          <a:prstGeom prst="rect">
            <a:avLst/>
          </a:prstGeom>
        </p:spPr>
      </p:pic>
    </p:spTree>
    <p:extLst>
      <p:ext uri="{BB962C8B-B14F-4D97-AF65-F5344CB8AC3E}">
        <p14:creationId xmlns:p14="http://schemas.microsoft.com/office/powerpoint/2010/main" val="3881106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831FF-64D6-4E68-913B-0A434F0945F9}"/>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Through British Values</a:t>
            </a:r>
            <a:endParaRPr lang="en-GB" dirty="0"/>
          </a:p>
        </p:txBody>
      </p:sp>
      <p:sp>
        <p:nvSpPr>
          <p:cNvPr id="3" name="Content Placeholder 2">
            <a:extLst>
              <a:ext uri="{FF2B5EF4-FFF2-40B4-BE49-F238E27FC236}">
                <a16:creationId xmlns:a16="http://schemas.microsoft.com/office/drawing/2014/main" id="{9A37689D-E3E0-44B2-8E88-2C016D61C313}"/>
              </a:ext>
            </a:extLst>
          </p:cNvPr>
          <p:cNvSpPr>
            <a:spLocks noGrp="1"/>
          </p:cNvSpPr>
          <p:nvPr>
            <p:ph idx="1"/>
          </p:nvPr>
        </p:nvSpPr>
        <p:spPr/>
        <p:txBody>
          <a:bodyPr/>
          <a:lstStyle/>
          <a:p>
            <a:r>
              <a:rPr lang="en-GB" dirty="0">
                <a:solidFill>
                  <a:srgbClr val="0070C0"/>
                </a:solidFill>
                <a:latin typeface="Arial" panose="020B0604020202020204" pitchFamily="34" charset="0"/>
                <a:cs typeface="Arial" panose="020B0604020202020204" pitchFamily="34" charset="0"/>
              </a:rPr>
              <a:t>Democracy</a:t>
            </a:r>
          </a:p>
          <a:p>
            <a:r>
              <a:rPr lang="en-GB" dirty="0">
                <a:solidFill>
                  <a:srgbClr val="0070C0"/>
                </a:solidFill>
                <a:latin typeface="Arial" panose="020B0604020202020204" pitchFamily="34" charset="0"/>
                <a:cs typeface="Arial" panose="020B0604020202020204" pitchFamily="34" charset="0"/>
              </a:rPr>
              <a:t>The Rule of Law</a:t>
            </a:r>
          </a:p>
          <a:p>
            <a:r>
              <a:rPr lang="en-GB" dirty="0">
                <a:solidFill>
                  <a:srgbClr val="0070C0"/>
                </a:solidFill>
                <a:latin typeface="Arial" panose="020B0604020202020204" pitchFamily="34" charset="0"/>
                <a:cs typeface="Arial" panose="020B0604020202020204" pitchFamily="34" charset="0"/>
              </a:rPr>
              <a:t>Individual Liberty</a:t>
            </a:r>
          </a:p>
          <a:p>
            <a:r>
              <a:rPr lang="en-GB" dirty="0">
                <a:solidFill>
                  <a:srgbClr val="0070C0"/>
                </a:solidFill>
                <a:latin typeface="Arial" panose="020B0604020202020204" pitchFamily="34" charset="0"/>
                <a:cs typeface="Arial" panose="020B0604020202020204" pitchFamily="34" charset="0"/>
              </a:rPr>
              <a:t>Mutual Respect </a:t>
            </a:r>
          </a:p>
          <a:p>
            <a:r>
              <a:rPr lang="en-GB" dirty="0">
                <a:solidFill>
                  <a:srgbClr val="0070C0"/>
                </a:solidFill>
                <a:latin typeface="Arial" panose="020B0604020202020204" pitchFamily="34" charset="0"/>
                <a:cs typeface="Arial" panose="020B0604020202020204" pitchFamily="34" charset="0"/>
              </a:rPr>
              <a:t>Tolerance of Different Faiths and Beliefs</a:t>
            </a:r>
          </a:p>
          <a:p>
            <a:endParaRPr lang="en-GB" dirty="0"/>
          </a:p>
          <a:p>
            <a:endParaRPr lang="en-GB" dirty="0"/>
          </a:p>
        </p:txBody>
      </p:sp>
      <p:pic>
        <p:nvPicPr>
          <p:cNvPr id="4" name="Picture 3">
            <a:extLst>
              <a:ext uri="{FF2B5EF4-FFF2-40B4-BE49-F238E27FC236}">
                <a16:creationId xmlns:a16="http://schemas.microsoft.com/office/drawing/2014/main" id="{CE50E33B-34F8-4121-A3B0-2F1A16CC2349}"/>
              </a:ext>
            </a:extLst>
          </p:cNvPr>
          <p:cNvPicPr>
            <a:picLocks noChangeAspect="1"/>
          </p:cNvPicPr>
          <p:nvPr/>
        </p:nvPicPr>
        <p:blipFill>
          <a:blip r:embed="rId2"/>
          <a:stretch>
            <a:fillRect/>
          </a:stretch>
        </p:blipFill>
        <p:spPr>
          <a:xfrm>
            <a:off x="10325555" y="365125"/>
            <a:ext cx="1213209" cy="1249788"/>
          </a:xfrm>
          <a:prstGeom prst="rect">
            <a:avLst/>
          </a:prstGeom>
        </p:spPr>
      </p:pic>
      <p:pic>
        <p:nvPicPr>
          <p:cNvPr id="5" name="Picture 4">
            <a:extLst>
              <a:ext uri="{FF2B5EF4-FFF2-40B4-BE49-F238E27FC236}">
                <a16:creationId xmlns:a16="http://schemas.microsoft.com/office/drawing/2014/main" id="{C3F41A21-19B4-42CC-A8E9-91DB85E75A26}"/>
              </a:ext>
            </a:extLst>
          </p:cNvPr>
          <p:cNvPicPr>
            <a:picLocks noChangeAspect="1"/>
          </p:cNvPicPr>
          <p:nvPr/>
        </p:nvPicPr>
        <p:blipFill>
          <a:blip r:embed="rId3"/>
          <a:stretch>
            <a:fillRect/>
          </a:stretch>
        </p:blipFill>
        <p:spPr>
          <a:xfrm>
            <a:off x="326471" y="359028"/>
            <a:ext cx="1737511" cy="1255885"/>
          </a:xfrm>
          <a:prstGeom prst="rect">
            <a:avLst/>
          </a:prstGeom>
        </p:spPr>
      </p:pic>
    </p:spTree>
    <p:extLst>
      <p:ext uri="{BB962C8B-B14F-4D97-AF65-F5344CB8AC3E}">
        <p14:creationId xmlns:p14="http://schemas.microsoft.com/office/powerpoint/2010/main" val="148408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FD6BB-A0D6-4CBB-B03C-C55D5C86956F}"/>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Through ODBST Values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(Shared </a:t>
            </a:r>
            <a:r>
              <a:rPr lang="en-GB" dirty="0" err="1">
                <a:latin typeface="Arial" panose="020B0604020202020204" pitchFamily="34" charset="0"/>
                <a:cs typeface="Arial" panose="020B0604020202020204" pitchFamily="34" charset="0"/>
              </a:rPr>
              <a:t>CofE</a:t>
            </a:r>
            <a:r>
              <a:rPr lang="en-GB" dirty="0">
                <a:latin typeface="Arial" panose="020B0604020202020204" pitchFamily="34" charset="0"/>
                <a:cs typeface="Arial" panose="020B0604020202020204" pitchFamily="34" charset="0"/>
              </a:rPr>
              <a:t> Educational Values)</a:t>
            </a:r>
            <a:endParaRPr lang="en-GB" dirty="0"/>
          </a:p>
        </p:txBody>
      </p:sp>
      <p:sp>
        <p:nvSpPr>
          <p:cNvPr id="3" name="Content Placeholder 2">
            <a:extLst>
              <a:ext uri="{FF2B5EF4-FFF2-40B4-BE49-F238E27FC236}">
                <a16:creationId xmlns:a16="http://schemas.microsoft.com/office/drawing/2014/main" id="{96CA12B1-9E4B-48EB-AF3E-93EF6B58D051}"/>
              </a:ext>
            </a:extLst>
          </p:cNvPr>
          <p:cNvSpPr>
            <a:spLocks noGrp="1"/>
          </p:cNvSpPr>
          <p:nvPr>
            <p:ph idx="1"/>
          </p:nvPr>
        </p:nvSpPr>
        <p:spPr/>
        <p:txBody>
          <a:bodyPr/>
          <a:lstStyle/>
          <a:p>
            <a:r>
              <a:rPr lang="en-GB" dirty="0">
                <a:solidFill>
                  <a:schemeClr val="accent6">
                    <a:lumMod val="75000"/>
                  </a:schemeClr>
                </a:solidFill>
                <a:latin typeface="Arial" panose="020B0604020202020204" pitchFamily="34" charset="0"/>
                <a:cs typeface="Arial" panose="020B0604020202020204" pitchFamily="34" charset="0"/>
              </a:rPr>
              <a:t>Wisdom</a:t>
            </a:r>
          </a:p>
          <a:p>
            <a:r>
              <a:rPr lang="en-GB" dirty="0">
                <a:solidFill>
                  <a:schemeClr val="accent6">
                    <a:lumMod val="75000"/>
                  </a:schemeClr>
                </a:solidFill>
                <a:latin typeface="Arial" panose="020B0604020202020204" pitchFamily="34" charset="0"/>
                <a:cs typeface="Arial" panose="020B0604020202020204" pitchFamily="34" charset="0"/>
              </a:rPr>
              <a:t>Community</a:t>
            </a:r>
            <a:r>
              <a:rPr lang="en-GB" dirty="0">
                <a:latin typeface="Arial" panose="020B0604020202020204" pitchFamily="34" charset="0"/>
                <a:cs typeface="Arial" panose="020B0604020202020204" pitchFamily="34" charset="0"/>
              </a:rPr>
              <a:t> </a:t>
            </a:r>
          </a:p>
          <a:p>
            <a:r>
              <a:rPr lang="en-GB" dirty="0">
                <a:solidFill>
                  <a:schemeClr val="accent6">
                    <a:lumMod val="75000"/>
                  </a:schemeClr>
                </a:solidFill>
                <a:latin typeface="Arial" panose="020B0604020202020204" pitchFamily="34" charset="0"/>
                <a:cs typeface="Arial" panose="020B0604020202020204" pitchFamily="34" charset="0"/>
              </a:rPr>
              <a:t>Hope</a:t>
            </a:r>
            <a:endParaRPr lang="en-GB" dirty="0">
              <a:latin typeface="Arial" panose="020B0604020202020204" pitchFamily="34" charset="0"/>
              <a:cs typeface="Arial" panose="020B0604020202020204" pitchFamily="34" charset="0"/>
            </a:endParaRPr>
          </a:p>
          <a:p>
            <a:r>
              <a:rPr lang="en-GB" dirty="0">
                <a:solidFill>
                  <a:schemeClr val="accent6">
                    <a:lumMod val="75000"/>
                  </a:schemeClr>
                </a:solidFill>
                <a:latin typeface="Arial" panose="020B0604020202020204" pitchFamily="34" charset="0"/>
                <a:cs typeface="Arial" panose="020B0604020202020204" pitchFamily="34" charset="0"/>
              </a:rPr>
              <a:t>Dignity</a:t>
            </a:r>
            <a:endParaRPr lang="en-GB" dirty="0"/>
          </a:p>
        </p:txBody>
      </p:sp>
      <p:pic>
        <p:nvPicPr>
          <p:cNvPr id="4" name="Picture 3">
            <a:extLst>
              <a:ext uri="{FF2B5EF4-FFF2-40B4-BE49-F238E27FC236}">
                <a16:creationId xmlns:a16="http://schemas.microsoft.com/office/drawing/2014/main" id="{151349E6-5B42-4606-9A66-3E6FAB9D784D}"/>
              </a:ext>
            </a:extLst>
          </p:cNvPr>
          <p:cNvPicPr>
            <a:picLocks noChangeAspect="1"/>
          </p:cNvPicPr>
          <p:nvPr/>
        </p:nvPicPr>
        <p:blipFill>
          <a:blip r:embed="rId2"/>
          <a:stretch>
            <a:fillRect/>
          </a:stretch>
        </p:blipFill>
        <p:spPr>
          <a:xfrm>
            <a:off x="10518595" y="440900"/>
            <a:ext cx="1213209" cy="1249788"/>
          </a:xfrm>
          <a:prstGeom prst="rect">
            <a:avLst/>
          </a:prstGeom>
        </p:spPr>
      </p:pic>
      <p:pic>
        <p:nvPicPr>
          <p:cNvPr id="5" name="Picture 4">
            <a:extLst>
              <a:ext uri="{FF2B5EF4-FFF2-40B4-BE49-F238E27FC236}">
                <a16:creationId xmlns:a16="http://schemas.microsoft.com/office/drawing/2014/main" id="{F8FB4E55-907E-4C15-9A28-CC3D3848D7AD}"/>
              </a:ext>
            </a:extLst>
          </p:cNvPr>
          <p:cNvPicPr>
            <a:picLocks noChangeAspect="1"/>
          </p:cNvPicPr>
          <p:nvPr/>
        </p:nvPicPr>
        <p:blipFill>
          <a:blip r:embed="rId3"/>
          <a:stretch>
            <a:fillRect/>
          </a:stretch>
        </p:blipFill>
        <p:spPr>
          <a:xfrm>
            <a:off x="94304" y="365125"/>
            <a:ext cx="1737511" cy="1255885"/>
          </a:xfrm>
          <a:prstGeom prst="rect">
            <a:avLst/>
          </a:prstGeom>
        </p:spPr>
      </p:pic>
    </p:spTree>
    <p:extLst>
      <p:ext uri="{BB962C8B-B14F-4D97-AF65-F5344CB8AC3E}">
        <p14:creationId xmlns:p14="http://schemas.microsoft.com/office/powerpoint/2010/main" val="1317244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09424-15ED-4DE6-9C70-FCC7C438CB12}"/>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Through Our Curriculum</a:t>
            </a:r>
            <a:endParaRPr lang="en-GB" dirty="0"/>
          </a:p>
        </p:txBody>
      </p:sp>
      <p:sp>
        <p:nvSpPr>
          <p:cNvPr id="3" name="Content Placeholder 2">
            <a:extLst>
              <a:ext uri="{FF2B5EF4-FFF2-40B4-BE49-F238E27FC236}">
                <a16:creationId xmlns:a16="http://schemas.microsoft.com/office/drawing/2014/main" id="{12AE7EC9-76A6-40BF-9085-63E47C2475F9}"/>
              </a:ext>
            </a:extLst>
          </p:cNvPr>
          <p:cNvSpPr>
            <a:spLocks noGrp="1"/>
          </p:cNvSpPr>
          <p:nvPr>
            <p:ph idx="1"/>
          </p:nvPr>
        </p:nvSpPr>
        <p:spPr/>
        <p:txBody>
          <a:bodyPr>
            <a:normAutofit lnSpcReduction="10000"/>
          </a:bodyPr>
          <a:lstStyle/>
          <a:p>
            <a:pPr marL="0" indent="0" algn="ctr">
              <a:buNone/>
            </a:pPr>
            <a:r>
              <a:rPr lang="en-GB" dirty="0">
                <a:latin typeface="Arial" panose="020B0604020202020204" pitchFamily="34" charset="0"/>
                <a:cs typeface="Arial" panose="020B0604020202020204" pitchFamily="34" charset="0"/>
              </a:rPr>
              <a:t>Teaching SMSC is an important part of the National Curriculum.</a:t>
            </a:r>
          </a:p>
          <a:p>
            <a:pPr marL="0" indent="0" algn="ctr">
              <a:buNone/>
            </a:pPr>
            <a:endParaRPr lang="en-GB"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Social </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Moral</a:t>
            </a:r>
          </a:p>
          <a:p>
            <a:r>
              <a:rPr lang="en-GB" dirty="0">
                <a:latin typeface="Arial" panose="020B0604020202020204" pitchFamily="34" charset="0"/>
                <a:cs typeface="Arial" panose="020B0604020202020204" pitchFamily="34" charset="0"/>
              </a:rPr>
              <a:t>Spiritual</a:t>
            </a:r>
          </a:p>
          <a:p>
            <a:r>
              <a:rPr lang="en-GB" dirty="0">
                <a:latin typeface="Arial" panose="020B0604020202020204" pitchFamily="34" charset="0"/>
                <a:cs typeface="Arial" panose="020B0604020202020204" pitchFamily="34" charset="0"/>
              </a:rPr>
              <a:t>Cultural</a:t>
            </a:r>
          </a:p>
          <a:p>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Teaching behaviour is our responsibility as a school, just as teaching Maths and English is.</a:t>
            </a:r>
          </a:p>
          <a:p>
            <a:pPr marL="0" indent="0">
              <a:buNone/>
            </a:pP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120FAE8-59F9-45C0-91D2-4FAE75E14115}"/>
              </a:ext>
            </a:extLst>
          </p:cNvPr>
          <p:cNvPicPr>
            <a:picLocks noChangeAspect="1"/>
          </p:cNvPicPr>
          <p:nvPr/>
        </p:nvPicPr>
        <p:blipFill>
          <a:blip r:embed="rId2"/>
          <a:stretch>
            <a:fillRect/>
          </a:stretch>
        </p:blipFill>
        <p:spPr>
          <a:xfrm>
            <a:off x="10508435" y="309245"/>
            <a:ext cx="1213209" cy="1249788"/>
          </a:xfrm>
          <a:prstGeom prst="rect">
            <a:avLst/>
          </a:prstGeom>
        </p:spPr>
      </p:pic>
      <p:pic>
        <p:nvPicPr>
          <p:cNvPr id="5" name="Picture 4">
            <a:extLst>
              <a:ext uri="{FF2B5EF4-FFF2-40B4-BE49-F238E27FC236}">
                <a16:creationId xmlns:a16="http://schemas.microsoft.com/office/drawing/2014/main" id="{1586EC71-C9F7-4893-A0A6-6988468F05C8}"/>
              </a:ext>
            </a:extLst>
          </p:cNvPr>
          <p:cNvPicPr>
            <a:picLocks noChangeAspect="1"/>
          </p:cNvPicPr>
          <p:nvPr/>
        </p:nvPicPr>
        <p:blipFill>
          <a:blip r:embed="rId3"/>
          <a:stretch>
            <a:fillRect/>
          </a:stretch>
        </p:blipFill>
        <p:spPr>
          <a:xfrm>
            <a:off x="234003" y="303148"/>
            <a:ext cx="1737511" cy="1255885"/>
          </a:xfrm>
          <a:prstGeom prst="rect">
            <a:avLst/>
          </a:prstGeom>
        </p:spPr>
      </p:pic>
    </p:spTree>
    <p:extLst>
      <p:ext uri="{BB962C8B-B14F-4D97-AF65-F5344CB8AC3E}">
        <p14:creationId xmlns:p14="http://schemas.microsoft.com/office/powerpoint/2010/main" val="207530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5626D-EC93-4E56-95E4-9A09F37FABEE}"/>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Forming Policy</a:t>
            </a:r>
          </a:p>
        </p:txBody>
      </p:sp>
      <p:sp>
        <p:nvSpPr>
          <p:cNvPr id="3" name="Content Placeholder 2">
            <a:extLst>
              <a:ext uri="{FF2B5EF4-FFF2-40B4-BE49-F238E27FC236}">
                <a16:creationId xmlns:a16="http://schemas.microsoft.com/office/drawing/2014/main" id="{13B52298-88B5-48A7-A213-EC8E1A524957}"/>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How do we bring all of the above together to form our policy?</a:t>
            </a:r>
          </a:p>
          <a:p>
            <a:pPr marL="0" indent="0">
              <a:buNone/>
            </a:pPr>
            <a:r>
              <a:rPr lang="en-GB" dirty="0">
                <a:latin typeface="Arial" panose="020B0604020202020204" pitchFamily="34" charset="0"/>
                <a:cs typeface="Arial" panose="020B0604020202020204" pitchFamily="34" charset="0"/>
              </a:rPr>
              <a:t>How do we enable the children to understand our vision and values?</a:t>
            </a:r>
          </a:p>
          <a:p>
            <a:pPr marL="0" indent="0">
              <a:buNone/>
            </a:pPr>
            <a:r>
              <a:rPr lang="en-GB" dirty="0">
                <a:latin typeface="Arial" panose="020B0604020202020204" pitchFamily="34" charset="0"/>
                <a:cs typeface="Arial" panose="020B0604020202020204" pitchFamily="34" charset="0"/>
              </a:rPr>
              <a:t>How do we deliver this on a day to day basis in the classroom?</a:t>
            </a:r>
          </a:p>
          <a:p>
            <a:pPr marL="0" indent="0">
              <a:buNone/>
            </a:pPr>
            <a:r>
              <a:rPr lang="en-GB" dirty="0">
                <a:latin typeface="Arial" panose="020B0604020202020204" pitchFamily="34" charset="0"/>
                <a:cs typeface="Arial" panose="020B0604020202020204" pitchFamily="34" charset="0"/>
              </a:rPr>
              <a:t>How do we help the children to learn, grow and flourish and become the best they can be?</a:t>
            </a:r>
          </a:p>
          <a:p>
            <a:endParaRPr lang="en-GB" dirty="0"/>
          </a:p>
        </p:txBody>
      </p:sp>
      <p:pic>
        <p:nvPicPr>
          <p:cNvPr id="4" name="Picture 3">
            <a:extLst>
              <a:ext uri="{FF2B5EF4-FFF2-40B4-BE49-F238E27FC236}">
                <a16:creationId xmlns:a16="http://schemas.microsoft.com/office/drawing/2014/main" id="{E3B381A7-AF9D-4E93-A914-4053CD4218F0}"/>
              </a:ext>
            </a:extLst>
          </p:cNvPr>
          <p:cNvPicPr>
            <a:picLocks noChangeAspect="1"/>
          </p:cNvPicPr>
          <p:nvPr/>
        </p:nvPicPr>
        <p:blipFill>
          <a:blip r:embed="rId2"/>
          <a:stretch>
            <a:fillRect/>
          </a:stretch>
        </p:blipFill>
        <p:spPr>
          <a:xfrm>
            <a:off x="10488115" y="440900"/>
            <a:ext cx="1213209" cy="1249788"/>
          </a:xfrm>
          <a:prstGeom prst="rect">
            <a:avLst/>
          </a:prstGeom>
        </p:spPr>
      </p:pic>
      <p:pic>
        <p:nvPicPr>
          <p:cNvPr id="5" name="Picture 4">
            <a:extLst>
              <a:ext uri="{FF2B5EF4-FFF2-40B4-BE49-F238E27FC236}">
                <a16:creationId xmlns:a16="http://schemas.microsoft.com/office/drawing/2014/main" id="{190DB87B-43D9-43F1-A050-8E9CA8EC8C0C}"/>
              </a:ext>
            </a:extLst>
          </p:cNvPr>
          <p:cNvPicPr>
            <a:picLocks noChangeAspect="1"/>
          </p:cNvPicPr>
          <p:nvPr/>
        </p:nvPicPr>
        <p:blipFill>
          <a:blip r:embed="rId3"/>
          <a:stretch>
            <a:fillRect/>
          </a:stretch>
        </p:blipFill>
        <p:spPr>
          <a:xfrm>
            <a:off x="490676" y="365125"/>
            <a:ext cx="1737511" cy="1255885"/>
          </a:xfrm>
          <a:prstGeom prst="rect">
            <a:avLst/>
          </a:prstGeom>
        </p:spPr>
      </p:pic>
    </p:spTree>
    <p:extLst>
      <p:ext uri="{BB962C8B-B14F-4D97-AF65-F5344CB8AC3E}">
        <p14:creationId xmlns:p14="http://schemas.microsoft.com/office/powerpoint/2010/main" val="1254688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ABEEF-C416-4BB9-BE4C-6FC01352AB83}"/>
              </a:ext>
            </a:extLst>
          </p:cNvPr>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Through CARE</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CC4D20-D86F-4FCB-B0CC-FD595727C6BA}"/>
              </a:ext>
            </a:extLst>
          </p:cNvPr>
          <p:cNvSpPr>
            <a:spLocks noGrp="1"/>
          </p:cNvSpPr>
          <p:nvPr>
            <p:ph idx="1"/>
          </p:nvPr>
        </p:nvSpPr>
        <p:spPr/>
        <p:txBody>
          <a:bodyPr>
            <a:normAutofit/>
          </a:bodyPr>
          <a:lstStyle/>
          <a:p>
            <a:pPr marL="0" indent="0" algn="ctr">
              <a:buNone/>
            </a:pPr>
            <a:r>
              <a:rPr lang="en-GB" sz="3300" dirty="0">
                <a:latin typeface="Arial" panose="020B0604020202020204" pitchFamily="34" charset="0"/>
                <a:cs typeface="Arial" panose="020B0604020202020204" pitchFamily="34" charset="0"/>
              </a:rPr>
              <a:t>At </a:t>
            </a:r>
            <a:r>
              <a:rPr lang="en-GB" sz="3300" dirty="0" err="1">
                <a:latin typeface="Arial" panose="020B0604020202020204" pitchFamily="34" charset="0"/>
                <a:cs typeface="Arial" panose="020B0604020202020204" pitchFamily="34" charset="0"/>
              </a:rPr>
              <a:t>CtS</a:t>
            </a:r>
            <a:r>
              <a:rPr lang="en-GB" sz="3300" dirty="0">
                <a:latin typeface="Arial" panose="020B0604020202020204" pitchFamily="34" charset="0"/>
                <a:cs typeface="Arial" panose="020B0604020202020204" pitchFamily="34" charset="0"/>
              </a:rPr>
              <a:t> our vision statement says that we offer –  A loving place where we all care, learn and grow together.</a:t>
            </a:r>
          </a:p>
          <a:p>
            <a:pPr marL="0" lvl="0" indent="0">
              <a:buNone/>
            </a:pPr>
            <a:r>
              <a:rPr lang="en-GB" sz="4100" b="1" dirty="0">
                <a:solidFill>
                  <a:prstClr val="black"/>
                </a:solidFill>
                <a:latin typeface="Arial" panose="020B0604020202020204" pitchFamily="34" charset="0"/>
                <a:cs typeface="Arial" panose="020B0604020202020204" pitchFamily="34" charset="0"/>
              </a:rPr>
              <a:t>C – </a:t>
            </a:r>
            <a:r>
              <a:rPr lang="en-GB" dirty="0">
                <a:solidFill>
                  <a:prstClr val="black"/>
                </a:solidFill>
                <a:latin typeface="Arial" panose="020B0604020202020204" pitchFamily="34" charset="0"/>
                <a:cs typeface="Arial" panose="020B0604020202020204" pitchFamily="34" charset="0"/>
              </a:rPr>
              <a:t>Choices</a:t>
            </a:r>
          </a:p>
          <a:p>
            <a:pPr marL="0" lvl="0" indent="0">
              <a:buNone/>
            </a:pPr>
            <a:r>
              <a:rPr lang="en-GB" sz="4100" b="1" dirty="0">
                <a:solidFill>
                  <a:prstClr val="black"/>
                </a:solidFill>
                <a:latin typeface="Arial" panose="020B0604020202020204" pitchFamily="34" charset="0"/>
                <a:cs typeface="Arial" panose="020B0604020202020204" pitchFamily="34" charset="0"/>
              </a:rPr>
              <a:t>A – </a:t>
            </a:r>
            <a:r>
              <a:rPr lang="en-GB" dirty="0">
                <a:solidFill>
                  <a:prstClr val="black"/>
                </a:solidFill>
                <a:latin typeface="Arial" panose="020B0604020202020204" pitchFamily="34" charset="0"/>
                <a:cs typeface="Arial" panose="020B0604020202020204" pitchFamily="34" charset="0"/>
              </a:rPr>
              <a:t>Appreciation </a:t>
            </a:r>
          </a:p>
          <a:p>
            <a:pPr marL="0" lvl="0" indent="0">
              <a:buNone/>
            </a:pPr>
            <a:r>
              <a:rPr lang="en-GB" sz="4100" b="1" dirty="0">
                <a:solidFill>
                  <a:prstClr val="black"/>
                </a:solidFill>
                <a:latin typeface="Arial" panose="020B0604020202020204" pitchFamily="34" charset="0"/>
                <a:cs typeface="Arial" panose="020B0604020202020204" pitchFamily="34" charset="0"/>
              </a:rPr>
              <a:t>R – </a:t>
            </a:r>
            <a:r>
              <a:rPr lang="en-GB" dirty="0">
                <a:solidFill>
                  <a:prstClr val="black"/>
                </a:solidFill>
                <a:latin typeface="Arial" panose="020B0604020202020204" pitchFamily="34" charset="0"/>
                <a:cs typeface="Arial" panose="020B0604020202020204" pitchFamily="34" charset="0"/>
              </a:rPr>
              <a:t>Reflection</a:t>
            </a:r>
            <a:endParaRPr lang="en-GB" b="1" dirty="0">
              <a:solidFill>
                <a:srgbClr val="70AD47">
                  <a:lumMod val="75000"/>
                </a:srgbClr>
              </a:solidFill>
              <a:latin typeface="Arial" panose="020B0604020202020204" pitchFamily="34" charset="0"/>
              <a:cs typeface="Arial" panose="020B0604020202020204" pitchFamily="34" charset="0"/>
            </a:endParaRPr>
          </a:p>
          <a:p>
            <a:pPr marL="0" lvl="0" indent="0">
              <a:buNone/>
            </a:pPr>
            <a:r>
              <a:rPr lang="en-GB" sz="4100" b="1" dirty="0">
                <a:solidFill>
                  <a:prstClr val="black"/>
                </a:solidFill>
                <a:latin typeface="Arial" panose="020B0604020202020204" pitchFamily="34" charset="0"/>
                <a:cs typeface="Arial" panose="020B0604020202020204" pitchFamily="34" charset="0"/>
              </a:rPr>
              <a:t>E – </a:t>
            </a:r>
            <a:r>
              <a:rPr lang="en-GB" dirty="0">
                <a:solidFill>
                  <a:prstClr val="black"/>
                </a:solidFill>
                <a:latin typeface="Arial" panose="020B0604020202020204" pitchFamily="34" charset="0"/>
                <a:cs typeface="Arial" panose="020B0604020202020204" pitchFamily="34" charset="0"/>
              </a:rPr>
              <a:t>Engagement</a:t>
            </a:r>
            <a:endParaRPr lang="en-GB" dirty="0">
              <a:solidFill>
                <a:srgbClr val="70AD47">
                  <a:lumMod val="75000"/>
                </a:srgbClr>
              </a:solidFill>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8AF6FCFB-5799-41F0-84E0-4438BB7F3B5C}"/>
              </a:ext>
            </a:extLst>
          </p:cNvPr>
          <p:cNvPicPr>
            <a:picLocks noChangeAspect="1"/>
          </p:cNvPicPr>
          <p:nvPr/>
        </p:nvPicPr>
        <p:blipFill>
          <a:blip r:embed="rId2"/>
          <a:stretch>
            <a:fillRect/>
          </a:stretch>
        </p:blipFill>
        <p:spPr>
          <a:xfrm>
            <a:off x="10488115" y="365125"/>
            <a:ext cx="1213209" cy="1249788"/>
          </a:xfrm>
          <a:prstGeom prst="rect">
            <a:avLst/>
          </a:prstGeom>
        </p:spPr>
      </p:pic>
      <p:pic>
        <p:nvPicPr>
          <p:cNvPr id="5" name="Picture 4">
            <a:extLst>
              <a:ext uri="{FF2B5EF4-FFF2-40B4-BE49-F238E27FC236}">
                <a16:creationId xmlns:a16="http://schemas.microsoft.com/office/drawing/2014/main" id="{3649A853-62D8-407A-BE81-D610690B91D7}"/>
              </a:ext>
            </a:extLst>
          </p:cNvPr>
          <p:cNvPicPr>
            <a:picLocks noChangeAspect="1"/>
          </p:cNvPicPr>
          <p:nvPr/>
        </p:nvPicPr>
        <p:blipFill>
          <a:blip r:embed="rId3"/>
          <a:stretch>
            <a:fillRect/>
          </a:stretch>
        </p:blipFill>
        <p:spPr>
          <a:xfrm>
            <a:off x="244278" y="359028"/>
            <a:ext cx="1737511" cy="1255885"/>
          </a:xfrm>
          <a:prstGeom prst="rect">
            <a:avLst/>
          </a:prstGeom>
        </p:spPr>
      </p:pic>
    </p:spTree>
    <p:extLst>
      <p:ext uri="{BB962C8B-B14F-4D97-AF65-F5344CB8AC3E}">
        <p14:creationId xmlns:p14="http://schemas.microsoft.com/office/powerpoint/2010/main" val="1969623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83E5D-F994-466D-8BA6-0689D866F81B}"/>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CARE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CB7628E-B1B7-4DC8-AC42-878B47282213}"/>
              </a:ext>
            </a:extLst>
          </p:cNvPr>
          <p:cNvSpPr>
            <a:spLocks noGrp="1"/>
          </p:cNvSpPr>
          <p:nvPr>
            <p:ph idx="1"/>
          </p:nvPr>
        </p:nvSpPr>
        <p:spPr/>
        <p:txBody>
          <a:bodyPr/>
          <a:lstStyle/>
          <a:p>
            <a:pPr marL="0" indent="0">
              <a:buNone/>
            </a:pPr>
            <a:r>
              <a:rPr lang="en-GB" sz="4000" b="1" dirty="0">
                <a:latin typeface="Arial" panose="020B0604020202020204" pitchFamily="34" charset="0"/>
                <a:cs typeface="Arial" panose="020B0604020202020204" pitchFamily="34" charset="0"/>
              </a:rPr>
              <a:t>C – </a:t>
            </a:r>
            <a:r>
              <a:rPr lang="en-GB" dirty="0">
                <a:latin typeface="Arial" panose="020B0604020202020204" pitchFamily="34" charset="0"/>
                <a:cs typeface="Arial" panose="020B0604020202020204" pitchFamily="34" charset="0"/>
              </a:rPr>
              <a:t>Choices – </a:t>
            </a:r>
            <a:r>
              <a:rPr lang="en-GB" dirty="0">
                <a:solidFill>
                  <a:srgbClr val="7030A0"/>
                </a:solidFill>
                <a:latin typeface="Arial" panose="020B0604020202020204" pitchFamily="34" charset="0"/>
                <a:cs typeface="Arial" panose="020B0604020202020204" pitchFamily="34" charset="0"/>
              </a:rPr>
              <a:t>Moral</a:t>
            </a:r>
            <a:r>
              <a:rPr lang="en-GB" dirty="0">
                <a:latin typeface="Arial" panose="020B0604020202020204" pitchFamily="34" charset="0"/>
                <a:cs typeface="Arial" panose="020B0604020202020204" pitchFamily="34" charset="0"/>
              </a:rPr>
              <a:t> – </a:t>
            </a:r>
            <a:r>
              <a:rPr lang="en-GB" dirty="0">
                <a:solidFill>
                  <a:srgbClr val="C00000"/>
                </a:solidFill>
                <a:latin typeface="Arial" panose="020B0604020202020204" pitchFamily="34" charset="0"/>
                <a:cs typeface="Arial" panose="020B0604020202020204" pitchFamily="34" charset="0"/>
              </a:rPr>
              <a:t>Compassion &amp; Perseverance </a:t>
            </a:r>
            <a:r>
              <a:rPr lang="en-GB" dirty="0">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Individual Liberty &amp; The Rule of Law </a:t>
            </a:r>
            <a:r>
              <a:rPr lang="en-GB" dirty="0">
                <a:latin typeface="Arial" panose="020B0604020202020204" pitchFamily="34" charset="0"/>
                <a:cs typeface="Arial" panose="020B0604020202020204" pitchFamily="34" charset="0"/>
              </a:rPr>
              <a:t>-  </a:t>
            </a:r>
            <a:r>
              <a:rPr lang="en-GB" dirty="0">
                <a:solidFill>
                  <a:schemeClr val="accent6">
                    <a:lumMod val="75000"/>
                  </a:schemeClr>
                </a:solidFill>
                <a:latin typeface="Arial" panose="020B0604020202020204" pitchFamily="34" charset="0"/>
                <a:cs typeface="Arial" panose="020B0604020202020204" pitchFamily="34" charset="0"/>
              </a:rPr>
              <a:t>Hope</a:t>
            </a:r>
            <a:endParaRPr lang="en-GB" sz="4000" b="1" dirty="0">
              <a:solidFill>
                <a:schemeClr val="accent6">
                  <a:lumMod val="75000"/>
                </a:schemeClr>
              </a:solidFill>
              <a:latin typeface="Arial" panose="020B0604020202020204" pitchFamily="34" charset="0"/>
              <a:cs typeface="Arial" panose="020B0604020202020204" pitchFamily="34" charset="0"/>
            </a:endParaRPr>
          </a:p>
          <a:p>
            <a:pPr marL="0" indent="0">
              <a:buNone/>
            </a:pPr>
            <a:r>
              <a:rPr lang="en-GB" sz="4000" b="1" dirty="0">
                <a:latin typeface="Arial" panose="020B0604020202020204" pitchFamily="34" charset="0"/>
                <a:cs typeface="Arial" panose="020B0604020202020204" pitchFamily="34" charset="0"/>
              </a:rPr>
              <a:t>A – </a:t>
            </a:r>
            <a:r>
              <a:rPr lang="en-GB" dirty="0">
                <a:latin typeface="Arial" panose="020B0604020202020204" pitchFamily="34" charset="0"/>
                <a:cs typeface="Arial" panose="020B0604020202020204" pitchFamily="34" charset="0"/>
              </a:rPr>
              <a:t>Appreciation – </a:t>
            </a:r>
            <a:r>
              <a:rPr lang="en-GB" dirty="0">
                <a:solidFill>
                  <a:srgbClr val="7030A0"/>
                </a:solidFill>
                <a:latin typeface="Arial" panose="020B0604020202020204" pitchFamily="34" charset="0"/>
                <a:cs typeface="Arial" panose="020B0604020202020204" pitchFamily="34" charset="0"/>
              </a:rPr>
              <a:t>Cultural</a:t>
            </a:r>
            <a:r>
              <a:rPr lang="en-GB" dirty="0">
                <a:latin typeface="Arial" panose="020B0604020202020204" pitchFamily="34" charset="0"/>
                <a:cs typeface="Arial" panose="020B0604020202020204" pitchFamily="34" charset="0"/>
              </a:rPr>
              <a:t> – </a:t>
            </a:r>
            <a:r>
              <a:rPr lang="en-GB" dirty="0">
                <a:solidFill>
                  <a:srgbClr val="C00000"/>
                </a:solidFill>
                <a:latin typeface="Arial" panose="020B0604020202020204" pitchFamily="34" charset="0"/>
                <a:cs typeface="Arial" panose="020B0604020202020204" pitchFamily="34" charset="0"/>
              </a:rPr>
              <a:t>Respect &amp; Thankfulness </a:t>
            </a:r>
            <a:r>
              <a:rPr lang="en-GB" dirty="0">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Mutual Respect &amp; Tolerance of Different Faiths &amp; Beliefs </a:t>
            </a:r>
            <a:r>
              <a:rPr lang="en-GB" dirty="0">
                <a:latin typeface="Arial" panose="020B0604020202020204" pitchFamily="34" charset="0"/>
                <a:cs typeface="Arial" panose="020B0604020202020204" pitchFamily="34" charset="0"/>
              </a:rPr>
              <a:t>- </a:t>
            </a:r>
            <a:r>
              <a:rPr lang="en-GB" dirty="0">
                <a:solidFill>
                  <a:schemeClr val="accent6">
                    <a:lumMod val="75000"/>
                  </a:schemeClr>
                </a:solidFill>
                <a:latin typeface="Arial" panose="020B0604020202020204" pitchFamily="34" charset="0"/>
                <a:cs typeface="Arial" panose="020B0604020202020204" pitchFamily="34" charset="0"/>
              </a:rPr>
              <a:t>Dignity</a:t>
            </a:r>
            <a:endParaRPr lang="en-GB" sz="4000" b="1" dirty="0">
              <a:solidFill>
                <a:schemeClr val="accent6">
                  <a:lumMod val="75000"/>
                </a:schemeClr>
              </a:solidFill>
              <a:latin typeface="Arial" panose="020B0604020202020204" pitchFamily="34" charset="0"/>
              <a:cs typeface="Arial" panose="020B0604020202020204" pitchFamily="34" charset="0"/>
            </a:endParaRPr>
          </a:p>
          <a:p>
            <a:pPr marL="0" indent="0">
              <a:buNone/>
            </a:pPr>
            <a:r>
              <a:rPr lang="en-GB" sz="4000" b="1" dirty="0">
                <a:latin typeface="Arial" panose="020B0604020202020204" pitchFamily="34" charset="0"/>
                <a:cs typeface="Arial" panose="020B0604020202020204" pitchFamily="34" charset="0"/>
              </a:rPr>
              <a:t>R – </a:t>
            </a:r>
            <a:r>
              <a:rPr lang="en-GB" dirty="0">
                <a:latin typeface="Arial" panose="020B0604020202020204" pitchFamily="34" charset="0"/>
                <a:cs typeface="Arial" panose="020B0604020202020204" pitchFamily="34" charset="0"/>
              </a:rPr>
              <a:t>Reflection – </a:t>
            </a:r>
            <a:r>
              <a:rPr lang="en-GB" dirty="0">
                <a:solidFill>
                  <a:srgbClr val="7030A0"/>
                </a:solidFill>
                <a:latin typeface="Arial" panose="020B0604020202020204" pitchFamily="34" charset="0"/>
                <a:cs typeface="Arial" panose="020B0604020202020204" pitchFamily="34" charset="0"/>
              </a:rPr>
              <a:t>Spiritual </a:t>
            </a:r>
            <a:r>
              <a:rPr lang="en-GB" dirty="0">
                <a:latin typeface="Arial" panose="020B0604020202020204" pitchFamily="34" charset="0"/>
                <a:cs typeface="Arial" panose="020B0604020202020204" pitchFamily="34" charset="0"/>
              </a:rPr>
              <a:t>– </a:t>
            </a:r>
            <a:r>
              <a:rPr lang="en-GB" dirty="0">
                <a:solidFill>
                  <a:srgbClr val="C00000"/>
                </a:solidFill>
                <a:latin typeface="Arial" panose="020B0604020202020204" pitchFamily="34" charset="0"/>
                <a:cs typeface="Arial" panose="020B0604020202020204" pitchFamily="34" charset="0"/>
              </a:rPr>
              <a:t>Forgiveness</a:t>
            </a:r>
            <a:r>
              <a:rPr lang="en-GB" dirty="0">
                <a:latin typeface="Arial" panose="020B0604020202020204" pitchFamily="34" charset="0"/>
                <a:cs typeface="Arial" panose="020B0604020202020204" pitchFamily="34" charset="0"/>
              </a:rPr>
              <a:t> - </a:t>
            </a:r>
            <a:r>
              <a:rPr lang="en-GB" dirty="0">
                <a:solidFill>
                  <a:srgbClr val="0070C0"/>
                </a:solidFill>
                <a:latin typeface="Arial" panose="020B0604020202020204" pitchFamily="34" charset="0"/>
                <a:cs typeface="Arial" panose="020B0604020202020204" pitchFamily="34" charset="0"/>
              </a:rPr>
              <a:t>Tolerance of Different Faiths &amp; Beliefs </a:t>
            </a:r>
            <a:r>
              <a:rPr lang="en-GB" dirty="0">
                <a:latin typeface="Arial" panose="020B0604020202020204" pitchFamily="34" charset="0"/>
                <a:cs typeface="Arial" panose="020B0604020202020204" pitchFamily="34" charset="0"/>
              </a:rPr>
              <a:t>- </a:t>
            </a:r>
            <a:r>
              <a:rPr lang="en-GB" dirty="0">
                <a:solidFill>
                  <a:schemeClr val="accent6">
                    <a:lumMod val="75000"/>
                  </a:schemeClr>
                </a:solidFill>
                <a:latin typeface="Arial" panose="020B0604020202020204" pitchFamily="34" charset="0"/>
                <a:cs typeface="Arial" panose="020B0604020202020204" pitchFamily="34" charset="0"/>
              </a:rPr>
              <a:t>Wisdom</a:t>
            </a:r>
            <a:endParaRPr lang="en-GB" b="1" dirty="0">
              <a:solidFill>
                <a:schemeClr val="accent6">
                  <a:lumMod val="75000"/>
                </a:schemeClr>
              </a:solidFill>
              <a:latin typeface="Arial" panose="020B0604020202020204" pitchFamily="34" charset="0"/>
              <a:cs typeface="Arial" panose="020B0604020202020204" pitchFamily="34" charset="0"/>
            </a:endParaRPr>
          </a:p>
          <a:p>
            <a:pPr marL="0" indent="0">
              <a:buNone/>
            </a:pPr>
            <a:r>
              <a:rPr lang="en-GB" sz="4000" b="1" dirty="0">
                <a:latin typeface="Arial" panose="020B0604020202020204" pitchFamily="34" charset="0"/>
                <a:cs typeface="Arial" panose="020B0604020202020204" pitchFamily="34" charset="0"/>
              </a:rPr>
              <a:t>E – </a:t>
            </a:r>
            <a:r>
              <a:rPr lang="en-GB" dirty="0">
                <a:latin typeface="Arial" panose="020B0604020202020204" pitchFamily="34" charset="0"/>
                <a:cs typeface="Arial" panose="020B0604020202020204" pitchFamily="34" charset="0"/>
              </a:rPr>
              <a:t>Engagement – </a:t>
            </a:r>
            <a:r>
              <a:rPr lang="en-GB" dirty="0">
                <a:solidFill>
                  <a:srgbClr val="7030A0"/>
                </a:solidFill>
                <a:latin typeface="Arial" panose="020B0604020202020204" pitchFamily="34" charset="0"/>
                <a:cs typeface="Arial" panose="020B0604020202020204" pitchFamily="34" charset="0"/>
              </a:rPr>
              <a:t>Social</a:t>
            </a:r>
            <a:r>
              <a:rPr lang="en-GB" dirty="0">
                <a:latin typeface="Arial" panose="020B0604020202020204" pitchFamily="34" charset="0"/>
                <a:cs typeface="Arial" panose="020B0604020202020204" pitchFamily="34" charset="0"/>
              </a:rPr>
              <a:t> – </a:t>
            </a:r>
            <a:r>
              <a:rPr lang="en-GB" dirty="0">
                <a:solidFill>
                  <a:srgbClr val="C00000"/>
                </a:solidFill>
                <a:latin typeface="Arial" panose="020B0604020202020204" pitchFamily="34" charset="0"/>
                <a:cs typeface="Arial" panose="020B0604020202020204" pitchFamily="34" charset="0"/>
              </a:rPr>
              <a:t>Friendship &amp; Courage </a:t>
            </a:r>
            <a:r>
              <a:rPr lang="en-GB" dirty="0">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Democracy &amp; Rule of Law </a:t>
            </a:r>
            <a:r>
              <a:rPr lang="en-GB" dirty="0">
                <a:latin typeface="Arial" panose="020B0604020202020204" pitchFamily="34" charset="0"/>
                <a:cs typeface="Arial" panose="020B0604020202020204" pitchFamily="34" charset="0"/>
              </a:rPr>
              <a:t>- </a:t>
            </a:r>
            <a:r>
              <a:rPr lang="en-GB" dirty="0">
                <a:solidFill>
                  <a:schemeClr val="accent6">
                    <a:lumMod val="75000"/>
                  </a:schemeClr>
                </a:solidFill>
                <a:latin typeface="Arial" panose="020B0604020202020204" pitchFamily="34" charset="0"/>
                <a:cs typeface="Arial" panose="020B0604020202020204" pitchFamily="34" charset="0"/>
              </a:rPr>
              <a:t>Community</a:t>
            </a:r>
          </a:p>
          <a:p>
            <a:endParaRPr lang="en-GB" dirty="0"/>
          </a:p>
        </p:txBody>
      </p:sp>
      <p:pic>
        <p:nvPicPr>
          <p:cNvPr id="4" name="Picture 3">
            <a:extLst>
              <a:ext uri="{FF2B5EF4-FFF2-40B4-BE49-F238E27FC236}">
                <a16:creationId xmlns:a16="http://schemas.microsoft.com/office/drawing/2014/main" id="{6E29AF72-CD1B-40BA-8136-998AD439826C}"/>
              </a:ext>
            </a:extLst>
          </p:cNvPr>
          <p:cNvPicPr>
            <a:picLocks noChangeAspect="1"/>
          </p:cNvPicPr>
          <p:nvPr/>
        </p:nvPicPr>
        <p:blipFill>
          <a:blip r:embed="rId2"/>
          <a:stretch>
            <a:fillRect/>
          </a:stretch>
        </p:blipFill>
        <p:spPr>
          <a:xfrm>
            <a:off x="10538915" y="508369"/>
            <a:ext cx="1213209" cy="1249788"/>
          </a:xfrm>
          <a:prstGeom prst="rect">
            <a:avLst/>
          </a:prstGeom>
        </p:spPr>
      </p:pic>
      <p:pic>
        <p:nvPicPr>
          <p:cNvPr id="5" name="Picture 4">
            <a:extLst>
              <a:ext uri="{FF2B5EF4-FFF2-40B4-BE49-F238E27FC236}">
                <a16:creationId xmlns:a16="http://schemas.microsoft.com/office/drawing/2014/main" id="{F2BFEB65-BF2F-4B59-B837-5723FA90B595}"/>
              </a:ext>
            </a:extLst>
          </p:cNvPr>
          <p:cNvPicPr>
            <a:picLocks noChangeAspect="1"/>
          </p:cNvPicPr>
          <p:nvPr/>
        </p:nvPicPr>
        <p:blipFill>
          <a:blip r:embed="rId3"/>
          <a:stretch>
            <a:fillRect/>
          </a:stretch>
        </p:blipFill>
        <p:spPr>
          <a:xfrm>
            <a:off x="367567" y="434803"/>
            <a:ext cx="1737511" cy="1255885"/>
          </a:xfrm>
          <a:prstGeom prst="rect">
            <a:avLst/>
          </a:prstGeom>
        </p:spPr>
      </p:pic>
    </p:spTree>
    <p:extLst>
      <p:ext uri="{BB962C8B-B14F-4D97-AF65-F5344CB8AC3E}">
        <p14:creationId xmlns:p14="http://schemas.microsoft.com/office/powerpoint/2010/main" val="1121286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Policy Intention </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Children understand CARE</a:t>
            </a:r>
          </a:p>
          <a:p>
            <a:r>
              <a:rPr lang="en-GB" dirty="0">
                <a:latin typeface="Arial" panose="020B0604020202020204" pitchFamily="34" charset="0"/>
                <a:cs typeface="Arial" panose="020B0604020202020204" pitchFamily="34" charset="0"/>
              </a:rPr>
              <a:t>Children articulate CARE</a:t>
            </a:r>
          </a:p>
          <a:p>
            <a:r>
              <a:rPr lang="en-GB" dirty="0">
                <a:latin typeface="Arial" panose="020B0604020202020204" pitchFamily="34" charset="0"/>
                <a:cs typeface="Arial" panose="020B0604020202020204" pitchFamily="34" charset="0"/>
              </a:rPr>
              <a:t>Children learn and grow behaviours</a:t>
            </a:r>
          </a:p>
          <a:p>
            <a:r>
              <a:rPr lang="en-GB" dirty="0">
                <a:latin typeface="Arial" panose="020B0604020202020204" pitchFamily="34" charset="0"/>
                <a:cs typeface="Arial" panose="020B0604020202020204" pitchFamily="34" charset="0"/>
              </a:rPr>
              <a:t>Children can explain what happens if their behaviour is poor</a:t>
            </a:r>
          </a:p>
          <a:p>
            <a:r>
              <a:rPr lang="en-GB" dirty="0">
                <a:latin typeface="Arial" panose="020B0604020202020204" pitchFamily="34" charset="0"/>
                <a:cs typeface="Arial" panose="020B0604020202020204" pitchFamily="34" charset="0"/>
              </a:rPr>
              <a:t>Children understand what will happen if their behaviour is good/outstanding </a:t>
            </a:r>
          </a:p>
          <a:p>
            <a:r>
              <a:rPr lang="en-GB" dirty="0">
                <a:latin typeface="Arial" panose="020B0604020202020204" pitchFamily="34" charset="0"/>
                <a:cs typeface="Arial" panose="020B0604020202020204" pitchFamily="34" charset="0"/>
              </a:rPr>
              <a:t>Children’s behaviour for learning supports their achievement</a:t>
            </a:r>
          </a:p>
          <a:p>
            <a:r>
              <a:rPr lang="en-GB" dirty="0">
                <a:latin typeface="Arial" panose="020B0604020202020204" pitchFamily="34" charset="0"/>
                <a:cs typeface="Arial" panose="020B0604020202020204" pitchFamily="34" charset="0"/>
              </a:rPr>
              <a:t>Positivity around the school</a:t>
            </a:r>
          </a:p>
          <a:p>
            <a:r>
              <a:rPr lang="en-GB" dirty="0">
                <a:latin typeface="Arial" panose="020B0604020202020204" pitchFamily="34" charset="0"/>
                <a:cs typeface="Arial" panose="020B0604020202020204" pitchFamily="34" charset="0"/>
              </a:rPr>
              <a:t>Behaviour at </a:t>
            </a:r>
            <a:r>
              <a:rPr lang="en-GB" dirty="0" err="1">
                <a:latin typeface="Arial" panose="020B0604020202020204" pitchFamily="34" charset="0"/>
                <a:cs typeface="Arial" panose="020B0604020202020204" pitchFamily="34" charset="0"/>
              </a:rPr>
              <a:t>CtS</a:t>
            </a:r>
            <a:r>
              <a:rPr lang="en-GB" dirty="0">
                <a:latin typeface="Arial" panose="020B0604020202020204" pitchFamily="34" charset="0"/>
                <a:cs typeface="Arial" panose="020B0604020202020204" pitchFamily="34" charset="0"/>
              </a:rPr>
              <a:t> is brilliant</a:t>
            </a:r>
          </a:p>
        </p:txBody>
      </p:sp>
      <p:pic>
        <p:nvPicPr>
          <p:cNvPr id="4" name="Picture 3">
            <a:extLst>
              <a:ext uri="{FF2B5EF4-FFF2-40B4-BE49-F238E27FC236}">
                <a16:creationId xmlns:a16="http://schemas.microsoft.com/office/drawing/2014/main" id="{B9F103F2-D7A0-428A-BAB8-E7EFA09CABB7}"/>
              </a:ext>
            </a:extLst>
          </p:cNvPr>
          <p:cNvPicPr>
            <a:picLocks noChangeAspect="1"/>
          </p:cNvPicPr>
          <p:nvPr/>
        </p:nvPicPr>
        <p:blipFill>
          <a:blip r:embed="rId2"/>
          <a:stretch>
            <a:fillRect/>
          </a:stretch>
        </p:blipFill>
        <p:spPr>
          <a:xfrm>
            <a:off x="10518595" y="403012"/>
            <a:ext cx="1213209" cy="1249788"/>
          </a:xfrm>
          <a:prstGeom prst="rect">
            <a:avLst/>
          </a:prstGeom>
        </p:spPr>
      </p:pic>
      <p:pic>
        <p:nvPicPr>
          <p:cNvPr id="5" name="Picture 4">
            <a:extLst>
              <a:ext uri="{FF2B5EF4-FFF2-40B4-BE49-F238E27FC236}">
                <a16:creationId xmlns:a16="http://schemas.microsoft.com/office/drawing/2014/main" id="{2CA4558E-CCB4-498E-B31C-1B6F4C387004}"/>
              </a:ext>
            </a:extLst>
          </p:cNvPr>
          <p:cNvPicPr>
            <a:picLocks noChangeAspect="1"/>
          </p:cNvPicPr>
          <p:nvPr/>
        </p:nvPicPr>
        <p:blipFill>
          <a:blip r:embed="rId3"/>
          <a:stretch>
            <a:fillRect/>
          </a:stretch>
        </p:blipFill>
        <p:spPr>
          <a:xfrm>
            <a:off x="346014" y="365125"/>
            <a:ext cx="1737511" cy="1255885"/>
          </a:xfrm>
          <a:prstGeom prst="rect">
            <a:avLst/>
          </a:prstGeom>
        </p:spPr>
      </p:pic>
    </p:spTree>
    <p:extLst>
      <p:ext uri="{BB962C8B-B14F-4D97-AF65-F5344CB8AC3E}">
        <p14:creationId xmlns:p14="http://schemas.microsoft.com/office/powerpoint/2010/main" val="3273315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Policy Intention</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Together we follow our 4 school rules:</a:t>
            </a:r>
          </a:p>
          <a:p>
            <a:pPr marL="0" indent="0">
              <a:buNone/>
            </a:pPr>
            <a:r>
              <a:rPr lang="en-GB" dirty="0">
                <a:latin typeface="Arial" panose="020B0604020202020204" pitchFamily="34" charset="0"/>
                <a:cs typeface="Arial" panose="020B0604020202020204" pitchFamily="34" charset="0"/>
              </a:rPr>
              <a:t>1. Make Good Choices</a:t>
            </a:r>
          </a:p>
          <a:p>
            <a:pPr marL="0" indent="0">
              <a:buNone/>
            </a:pPr>
            <a:r>
              <a:rPr lang="en-GB" dirty="0">
                <a:latin typeface="Arial" panose="020B0604020202020204" pitchFamily="34" charset="0"/>
                <a:cs typeface="Arial" panose="020B0604020202020204" pitchFamily="34" charset="0"/>
              </a:rPr>
              <a:t>2. Appreciate ourselves, others and our surroundings</a:t>
            </a:r>
          </a:p>
          <a:p>
            <a:pPr marL="0" indent="0">
              <a:buNone/>
            </a:pPr>
            <a:r>
              <a:rPr lang="en-GB" dirty="0">
                <a:latin typeface="Arial" panose="020B0604020202020204" pitchFamily="34" charset="0"/>
                <a:cs typeface="Arial" panose="020B0604020202020204" pitchFamily="34" charset="0"/>
              </a:rPr>
              <a:t>3. Reflect on ourselves, our learning, experiences and events</a:t>
            </a:r>
          </a:p>
          <a:p>
            <a:pPr marL="0" indent="0">
              <a:buNone/>
            </a:pPr>
            <a:r>
              <a:rPr lang="en-GB" dirty="0">
                <a:latin typeface="Arial" panose="020B0604020202020204" pitchFamily="34" charset="0"/>
                <a:cs typeface="Arial" panose="020B0604020202020204" pitchFamily="34" charset="0"/>
              </a:rPr>
              <a:t>4. Engage with each other, our learning and opportunities</a:t>
            </a:r>
          </a:p>
        </p:txBody>
      </p:sp>
      <p:pic>
        <p:nvPicPr>
          <p:cNvPr id="4" name="Picture 3">
            <a:extLst>
              <a:ext uri="{FF2B5EF4-FFF2-40B4-BE49-F238E27FC236}">
                <a16:creationId xmlns:a16="http://schemas.microsoft.com/office/drawing/2014/main" id="{F37D2449-3C3F-4A97-BABD-E93BBCEEBFB9}"/>
              </a:ext>
            </a:extLst>
          </p:cNvPr>
          <p:cNvPicPr>
            <a:picLocks noChangeAspect="1"/>
          </p:cNvPicPr>
          <p:nvPr/>
        </p:nvPicPr>
        <p:blipFill>
          <a:blip r:embed="rId2"/>
          <a:stretch>
            <a:fillRect/>
          </a:stretch>
        </p:blipFill>
        <p:spPr>
          <a:xfrm>
            <a:off x="10579555" y="440900"/>
            <a:ext cx="1213209" cy="1249788"/>
          </a:xfrm>
          <a:prstGeom prst="rect">
            <a:avLst/>
          </a:prstGeom>
        </p:spPr>
      </p:pic>
      <p:pic>
        <p:nvPicPr>
          <p:cNvPr id="5" name="Picture 4">
            <a:extLst>
              <a:ext uri="{FF2B5EF4-FFF2-40B4-BE49-F238E27FC236}">
                <a16:creationId xmlns:a16="http://schemas.microsoft.com/office/drawing/2014/main" id="{C3B14088-1988-4196-BBAD-50661E1CAAA5}"/>
              </a:ext>
            </a:extLst>
          </p:cNvPr>
          <p:cNvPicPr>
            <a:picLocks noChangeAspect="1"/>
          </p:cNvPicPr>
          <p:nvPr/>
        </p:nvPicPr>
        <p:blipFill>
          <a:blip r:embed="rId3"/>
          <a:stretch>
            <a:fillRect/>
          </a:stretch>
        </p:blipFill>
        <p:spPr>
          <a:xfrm>
            <a:off x="275100" y="365125"/>
            <a:ext cx="1737511" cy="1255885"/>
          </a:xfrm>
          <a:prstGeom prst="rect">
            <a:avLst/>
          </a:prstGeom>
        </p:spPr>
      </p:pic>
    </p:spTree>
    <p:extLst>
      <p:ext uri="{BB962C8B-B14F-4D97-AF65-F5344CB8AC3E}">
        <p14:creationId xmlns:p14="http://schemas.microsoft.com/office/powerpoint/2010/main" val="193522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Caring Behaviour at </a:t>
            </a:r>
            <a:r>
              <a:rPr lang="en-GB" dirty="0" err="1">
                <a:latin typeface="Arial" panose="020B0604020202020204" pitchFamily="34" charset="0"/>
                <a:cs typeface="Arial" panose="020B0604020202020204" pitchFamily="34" charset="0"/>
              </a:rPr>
              <a:t>CtS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Choices</a:t>
            </a:r>
          </a:p>
          <a:p>
            <a:r>
              <a:rPr lang="en-GB" dirty="0">
                <a:latin typeface="Arial" panose="020B0604020202020204" pitchFamily="34" charset="0"/>
                <a:cs typeface="Arial" panose="020B0604020202020204" pitchFamily="34" charset="0"/>
              </a:rPr>
              <a:t>Be given the opportunity to make choices</a:t>
            </a:r>
          </a:p>
          <a:p>
            <a:r>
              <a:rPr lang="en-GB" dirty="0">
                <a:latin typeface="Arial" panose="020B0604020202020204" pitchFamily="34" charset="0"/>
                <a:cs typeface="Arial" panose="020B0604020202020204" pitchFamily="34" charset="0"/>
              </a:rPr>
              <a:t>Making good choices </a:t>
            </a:r>
          </a:p>
          <a:p>
            <a:r>
              <a:rPr lang="en-GB" dirty="0">
                <a:latin typeface="Arial" panose="020B0604020202020204" pitchFamily="34" charset="0"/>
                <a:cs typeface="Arial" panose="020B0604020202020204" pitchFamily="34" charset="0"/>
              </a:rPr>
              <a:t>Explaining choices and consequences</a:t>
            </a:r>
          </a:p>
          <a:p>
            <a:r>
              <a:rPr lang="en-GB" dirty="0">
                <a:latin typeface="Arial" panose="020B0604020202020204" pitchFamily="34" charset="0"/>
                <a:cs typeface="Arial" panose="020B0604020202020204" pitchFamily="34" charset="0"/>
              </a:rPr>
              <a:t>Practising choices</a:t>
            </a:r>
          </a:p>
          <a:p>
            <a:r>
              <a:rPr lang="en-GB" dirty="0">
                <a:latin typeface="Arial" panose="020B0604020202020204" pitchFamily="34" charset="0"/>
                <a:cs typeface="Arial" panose="020B0604020202020204" pitchFamily="34" charset="0"/>
              </a:rPr>
              <a:t>Praising and celebrating good choices</a:t>
            </a:r>
          </a:p>
          <a:p>
            <a:endParaRPr lang="en-GB" dirty="0">
              <a:latin typeface="Arial" panose="020B0604020202020204" pitchFamily="34" charset="0"/>
              <a:cs typeface="Arial" panose="020B0604020202020204" pitchFamily="34" charset="0"/>
            </a:endParaRPr>
          </a:p>
          <a:p>
            <a:pPr marL="0" indent="0">
              <a:buNone/>
            </a:pPr>
            <a:endParaRPr lang="en-GB" dirty="0"/>
          </a:p>
        </p:txBody>
      </p:sp>
      <p:pic>
        <p:nvPicPr>
          <p:cNvPr id="4" name="Picture 3">
            <a:extLst>
              <a:ext uri="{FF2B5EF4-FFF2-40B4-BE49-F238E27FC236}">
                <a16:creationId xmlns:a16="http://schemas.microsoft.com/office/drawing/2014/main" id="{262CE994-2B10-4923-A975-9AA1B8947054}"/>
              </a:ext>
            </a:extLst>
          </p:cNvPr>
          <p:cNvPicPr>
            <a:picLocks noChangeAspect="1"/>
          </p:cNvPicPr>
          <p:nvPr/>
        </p:nvPicPr>
        <p:blipFill>
          <a:blip r:embed="rId2"/>
          <a:stretch>
            <a:fillRect/>
          </a:stretch>
        </p:blipFill>
        <p:spPr>
          <a:xfrm>
            <a:off x="10579555" y="440900"/>
            <a:ext cx="1213209" cy="1249788"/>
          </a:xfrm>
          <a:prstGeom prst="rect">
            <a:avLst/>
          </a:prstGeom>
        </p:spPr>
      </p:pic>
      <p:pic>
        <p:nvPicPr>
          <p:cNvPr id="5" name="Picture 4">
            <a:extLst>
              <a:ext uri="{FF2B5EF4-FFF2-40B4-BE49-F238E27FC236}">
                <a16:creationId xmlns:a16="http://schemas.microsoft.com/office/drawing/2014/main" id="{D9D1CC82-B97A-4E98-8C6C-D260772ED9F8}"/>
              </a:ext>
            </a:extLst>
          </p:cNvPr>
          <p:cNvPicPr>
            <a:picLocks noChangeAspect="1"/>
          </p:cNvPicPr>
          <p:nvPr/>
        </p:nvPicPr>
        <p:blipFill>
          <a:blip r:embed="rId3"/>
          <a:stretch>
            <a:fillRect/>
          </a:stretch>
        </p:blipFill>
        <p:spPr>
          <a:xfrm>
            <a:off x="285374" y="365125"/>
            <a:ext cx="1737511" cy="1255885"/>
          </a:xfrm>
          <a:prstGeom prst="rect">
            <a:avLst/>
          </a:prstGeom>
        </p:spPr>
      </p:pic>
    </p:spTree>
    <p:extLst>
      <p:ext uri="{BB962C8B-B14F-4D97-AF65-F5344CB8AC3E}">
        <p14:creationId xmlns:p14="http://schemas.microsoft.com/office/powerpoint/2010/main" val="524614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Caring Behaviour at </a:t>
            </a:r>
            <a:r>
              <a:rPr lang="en-GB" dirty="0" err="1">
                <a:latin typeface="Arial" panose="020B0604020202020204" pitchFamily="34" charset="0"/>
                <a:cs typeface="Arial" panose="020B0604020202020204" pitchFamily="34" charset="0"/>
              </a:rPr>
              <a:t>CtS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Appreciation</a:t>
            </a:r>
          </a:p>
          <a:p>
            <a:r>
              <a:rPr lang="en-GB" dirty="0">
                <a:latin typeface="Arial" panose="020B0604020202020204" pitchFamily="34" charset="0"/>
                <a:cs typeface="Arial" panose="020B0604020202020204" pitchFamily="34" charset="0"/>
              </a:rPr>
              <a:t>Appreciating ourselves </a:t>
            </a:r>
          </a:p>
          <a:p>
            <a:r>
              <a:rPr lang="en-GB" dirty="0">
                <a:latin typeface="Arial" panose="020B0604020202020204" pitchFamily="34" charset="0"/>
                <a:cs typeface="Arial" panose="020B0604020202020204" pitchFamily="34" charset="0"/>
              </a:rPr>
              <a:t>Appreciating our belongings and school</a:t>
            </a:r>
          </a:p>
          <a:p>
            <a:r>
              <a:rPr lang="en-US" dirty="0">
                <a:latin typeface="Arial" panose="020B0604020202020204" pitchFamily="34" charset="0"/>
                <a:cs typeface="Arial" panose="020B0604020202020204" pitchFamily="34" charset="0"/>
              </a:rPr>
              <a:t>A</a:t>
            </a:r>
            <a:r>
              <a:rPr lang="en-GB" dirty="0" err="1">
                <a:latin typeface="Arial" panose="020B0604020202020204" pitchFamily="34" charset="0"/>
                <a:cs typeface="Arial" panose="020B0604020202020204" pitchFamily="34" charset="0"/>
              </a:rPr>
              <a:t>ppreciating</a:t>
            </a:r>
            <a:r>
              <a:rPr lang="en-GB" dirty="0">
                <a:latin typeface="Arial" panose="020B0604020202020204" pitchFamily="34" charset="0"/>
                <a:cs typeface="Arial" panose="020B0604020202020204" pitchFamily="34" charset="0"/>
              </a:rPr>
              <a:t> others have different points of view</a:t>
            </a:r>
          </a:p>
          <a:p>
            <a:r>
              <a:rPr lang="en-GB" dirty="0">
                <a:latin typeface="Arial" panose="020B0604020202020204" pitchFamily="34" charset="0"/>
                <a:cs typeface="Arial" panose="020B0604020202020204" pitchFamily="34" charset="0"/>
              </a:rPr>
              <a:t>Appreciating diversity, similarities and differences</a:t>
            </a: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p>
        </p:txBody>
      </p:sp>
      <p:pic>
        <p:nvPicPr>
          <p:cNvPr id="4" name="Picture 3">
            <a:extLst>
              <a:ext uri="{FF2B5EF4-FFF2-40B4-BE49-F238E27FC236}">
                <a16:creationId xmlns:a16="http://schemas.microsoft.com/office/drawing/2014/main" id="{5B9C86AA-E8BD-4119-B512-38F152A380D2}"/>
              </a:ext>
            </a:extLst>
          </p:cNvPr>
          <p:cNvPicPr>
            <a:picLocks noChangeAspect="1"/>
          </p:cNvPicPr>
          <p:nvPr/>
        </p:nvPicPr>
        <p:blipFill>
          <a:blip r:embed="rId2"/>
          <a:stretch>
            <a:fillRect/>
          </a:stretch>
        </p:blipFill>
        <p:spPr>
          <a:xfrm>
            <a:off x="10437315" y="440900"/>
            <a:ext cx="1213209" cy="1249788"/>
          </a:xfrm>
          <a:prstGeom prst="rect">
            <a:avLst/>
          </a:prstGeom>
        </p:spPr>
      </p:pic>
      <p:pic>
        <p:nvPicPr>
          <p:cNvPr id="5" name="Picture 4">
            <a:extLst>
              <a:ext uri="{FF2B5EF4-FFF2-40B4-BE49-F238E27FC236}">
                <a16:creationId xmlns:a16="http://schemas.microsoft.com/office/drawing/2014/main" id="{BD11BD73-4020-4101-A2E2-5E1F07D89E1E}"/>
              </a:ext>
            </a:extLst>
          </p:cNvPr>
          <p:cNvPicPr>
            <a:picLocks noChangeAspect="1"/>
          </p:cNvPicPr>
          <p:nvPr/>
        </p:nvPicPr>
        <p:blipFill>
          <a:blip r:embed="rId3"/>
          <a:stretch>
            <a:fillRect/>
          </a:stretch>
        </p:blipFill>
        <p:spPr>
          <a:xfrm>
            <a:off x="449761" y="440900"/>
            <a:ext cx="1737511" cy="1255885"/>
          </a:xfrm>
          <a:prstGeom prst="rect">
            <a:avLst/>
          </a:prstGeom>
        </p:spPr>
      </p:pic>
    </p:spTree>
    <p:extLst>
      <p:ext uri="{BB962C8B-B14F-4D97-AF65-F5344CB8AC3E}">
        <p14:creationId xmlns:p14="http://schemas.microsoft.com/office/powerpoint/2010/main" val="613147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Caring Behaviour at </a:t>
            </a:r>
            <a:r>
              <a:rPr lang="en-GB" dirty="0" err="1">
                <a:latin typeface="Arial" panose="020B0604020202020204" pitchFamily="34" charset="0"/>
                <a:cs typeface="Arial" panose="020B0604020202020204" pitchFamily="34" charset="0"/>
              </a:rPr>
              <a:t>CtS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Reflection</a:t>
            </a:r>
          </a:p>
          <a:p>
            <a:r>
              <a:rPr lang="en-GB" dirty="0">
                <a:latin typeface="Arial" panose="020B0604020202020204" pitchFamily="34" charset="0"/>
                <a:cs typeface="Arial" panose="020B0604020202020204" pitchFamily="34" charset="0"/>
              </a:rPr>
              <a:t>Taking part in times of reflection</a:t>
            </a:r>
          </a:p>
          <a:p>
            <a:r>
              <a:rPr lang="en-GB" dirty="0">
                <a:latin typeface="Arial" panose="020B0604020202020204" pitchFamily="34" charset="0"/>
                <a:cs typeface="Arial" panose="020B0604020202020204" pitchFamily="34" charset="0"/>
              </a:rPr>
              <a:t>Reflection activities for learning</a:t>
            </a:r>
          </a:p>
          <a:p>
            <a:r>
              <a:rPr lang="en-GB" dirty="0">
                <a:latin typeface="Arial" panose="020B0604020202020204" pitchFamily="34" charset="0"/>
                <a:cs typeface="Arial" panose="020B0604020202020204" pitchFamily="34" charset="0"/>
              </a:rPr>
              <a:t>Reflecting on events, news, issues</a:t>
            </a:r>
          </a:p>
          <a:p>
            <a:r>
              <a:rPr lang="en-GB" dirty="0">
                <a:latin typeface="Arial" panose="020B0604020202020204" pitchFamily="34" charset="0"/>
                <a:cs typeface="Arial" panose="020B0604020202020204" pitchFamily="34" charset="0"/>
              </a:rPr>
              <a:t>Celebrating reflection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8A0AEE80-3BFE-4CF6-8ABF-4B716CDB85F6}"/>
              </a:ext>
            </a:extLst>
          </p:cNvPr>
          <p:cNvPicPr>
            <a:picLocks noChangeAspect="1"/>
          </p:cNvPicPr>
          <p:nvPr/>
        </p:nvPicPr>
        <p:blipFill>
          <a:blip r:embed="rId2"/>
          <a:stretch>
            <a:fillRect/>
          </a:stretch>
        </p:blipFill>
        <p:spPr>
          <a:xfrm>
            <a:off x="10508435" y="403012"/>
            <a:ext cx="1213209" cy="1249788"/>
          </a:xfrm>
          <a:prstGeom prst="rect">
            <a:avLst/>
          </a:prstGeom>
        </p:spPr>
      </p:pic>
      <p:pic>
        <p:nvPicPr>
          <p:cNvPr id="5" name="Picture 4">
            <a:extLst>
              <a:ext uri="{FF2B5EF4-FFF2-40B4-BE49-F238E27FC236}">
                <a16:creationId xmlns:a16="http://schemas.microsoft.com/office/drawing/2014/main" id="{C13E32E0-23CC-456C-B99B-5992C18126DC}"/>
              </a:ext>
            </a:extLst>
          </p:cNvPr>
          <p:cNvPicPr>
            <a:picLocks noChangeAspect="1"/>
          </p:cNvPicPr>
          <p:nvPr/>
        </p:nvPicPr>
        <p:blipFill>
          <a:blip r:embed="rId3"/>
          <a:stretch>
            <a:fillRect/>
          </a:stretch>
        </p:blipFill>
        <p:spPr>
          <a:xfrm>
            <a:off x="336745" y="434803"/>
            <a:ext cx="1737511" cy="1255885"/>
          </a:xfrm>
          <a:prstGeom prst="rect">
            <a:avLst/>
          </a:prstGeom>
        </p:spPr>
      </p:pic>
    </p:spTree>
    <p:extLst>
      <p:ext uri="{BB962C8B-B14F-4D97-AF65-F5344CB8AC3E}">
        <p14:creationId xmlns:p14="http://schemas.microsoft.com/office/powerpoint/2010/main" val="39603633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Caring Behaviour at </a:t>
            </a:r>
            <a:r>
              <a:rPr lang="en-GB" dirty="0" err="1">
                <a:latin typeface="Arial" panose="020B0604020202020204" pitchFamily="34" charset="0"/>
                <a:cs typeface="Arial" panose="020B0604020202020204" pitchFamily="34" charset="0"/>
              </a:rPr>
              <a:t>CtS</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Engagement</a:t>
            </a:r>
          </a:p>
          <a:p>
            <a:r>
              <a:rPr lang="en-GB" dirty="0">
                <a:latin typeface="Arial" panose="020B0604020202020204" pitchFamily="34" charset="0"/>
                <a:cs typeface="Arial" panose="020B0604020202020204" pitchFamily="34" charset="0"/>
              </a:rPr>
              <a:t>Join in and have a go</a:t>
            </a:r>
          </a:p>
          <a:p>
            <a:r>
              <a:rPr lang="en-GB" dirty="0">
                <a:latin typeface="Arial" panose="020B0604020202020204" pitchFamily="34" charset="0"/>
                <a:cs typeface="Arial" panose="020B0604020202020204" pitchFamily="34" charset="0"/>
              </a:rPr>
              <a:t>Work hard</a:t>
            </a:r>
          </a:p>
          <a:p>
            <a:r>
              <a:rPr lang="en-GB" dirty="0">
                <a:latin typeface="Arial" panose="020B0604020202020204" pitchFamily="34" charset="0"/>
                <a:cs typeface="Arial" panose="020B0604020202020204" pitchFamily="34" charset="0"/>
              </a:rPr>
              <a:t>Demonstrate and celebrate resilience</a:t>
            </a:r>
          </a:p>
          <a:p>
            <a:r>
              <a:rPr lang="en-GB" dirty="0">
                <a:latin typeface="Arial" panose="020B0604020202020204" pitchFamily="34" charset="0"/>
                <a:cs typeface="Arial" panose="020B0604020202020204" pitchFamily="34" charset="0"/>
              </a:rPr>
              <a:t>Include all children - ensuring equal opportunity</a:t>
            </a:r>
          </a:p>
          <a:p>
            <a:pPr marL="0" indent="0">
              <a:buNone/>
            </a:pP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2B4FC6F6-8794-4BB4-B715-FBEA7F4045EB}"/>
              </a:ext>
            </a:extLst>
          </p:cNvPr>
          <p:cNvPicPr>
            <a:picLocks noChangeAspect="1"/>
          </p:cNvPicPr>
          <p:nvPr/>
        </p:nvPicPr>
        <p:blipFill>
          <a:blip r:embed="rId2"/>
          <a:stretch>
            <a:fillRect/>
          </a:stretch>
        </p:blipFill>
        <p:spPr>
          <a:xfrm>
            <a:off x="10599875" y="365125"/>
            <a:ext cx="1213209" cy="1249788"/>
          </a:xfrm>
          <a:prstGeom prst="rect">
            <a:avLst/>
          </a:prstGeom>
        </p:spPr>
      </p:pic>
      <p:pic>
        <p:nvPicPr>
          <p:cNvPr id="5" name="Picture 4">
            <a:extLst>
              <a:ext uri="{FF2B5EF4-FFF2-40B4-BE49-F238E27FC236}">
                <a16:creationId xmlns:a16="http://schemas.microsoft.com/office/drawing/2014/main" id="{91767CE9-24D7-4F73-8B87-EB971F6809AD}"/>
              </a:ext>
            </a:extLst>
          </p:cNvPr>
          <p:cNvPicPr>
            <a:picLocks noChangeAspect="1"/>
          </p:cNvPicPr>
          <p:nvPr/>
        </p:nvPicPr>
        <p:blipFill>
          <a:blip r:embed="rId3"/>
          <a:stretch>
            <a:fillRect/>
          </a:stretch>
        </p:blipFill>
        <p:spPr>
          <a:xfrm>
            <a:off x="511406" y="434803"/>
            <a:ext cx="1737511" cy="1255885"/>
          </a:xfrm>
          <a:prstGeom prst="rect">
            <a:avLst/>
          </a:prstGeom>
        </p:spPr>
      </p:pic>
    </p:spTree>
    <p:extLst>
      <p:ext uri="{BB962C8B-B14F-4D97-AF65-F5344CB8AC3E}">
        <p14:creationId xmlns:p14="http://schemas.microsoft.com/office/powerpoint/2010/main" val="29606455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Policy Implementation</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r>
              <a:rPr lang="en-GB" dirty="0">
                <a:latin typeface="Arial" panose="020B0604020202020204" pitchFamily="34" charset="0"/>
                <a:cs typeface="Arial" panose="020B0604020202020204" pitchFamily="34" charset="0"/>
              </a:rPr>
              <a:t>Model and teach behaviour to improve children’s behaviour</a:t>
            </a:r>
          </a:p>
          <a:p>
            <a:pPr lvl="0"/>
            <a:r>
              <a:rPr lang="en-GB" dirty="0">
                <a:latin typeface="Arial" panose="020B0604020202020204" pitchFamily="34" charset="0"/>
                <a:cs typeface="Arial" panose="020B0604020202020204" pitchFamily="34" charset="0"/>
              </a:rPr>
              <a:t>Be visibly consistent</a:t>
            </a:r>
          </a:p>
          <a:p>
            <a:pPr lvl="0"/>
            <a:r>
              <a:rPr lang="en-GB" dirty="0">
                <a:latin typeface="Arial" panose="020B0604020202020204" pitchFamily="34" charset="0"/>
                <a:cs typeface="Arial" panose="020B0604020202020204" pitchFamily="34" charset="0"/>
              </a:rPr>
              <a:t>Provide good and outstanding teaching and learning to provide opportunity for good and outstanding behaviours</a:t>
            </a:r>
          </a:p>
          <a:p>
            <a:pPr lvl="0"/>
            <a:r>
              <a:rPr lang="en-GB" dirty="0">
                <a:latin typeface="Arial" panose="020B0604020202020204" pitchFamily="34" charset="0"/>
                <a:cs typeface="Arial" panose="020B0604020202020204" pitchFamily="34" charset="0"/>
              </a:rPr>
              <a:t>Teach and re teach expected behaviours – don’t expect certain behaviours by a certain age</a:t>
            </a:r>
          </a:p>
          <a:p>
            <a:endParaRPr lang="en-GB" dirty="0"/>
          </a:p>
          <a:p>
            <a:endParaRPr lang="en-GB" dirty="0"/>
          </a:p>
          <a:p>
            <a:pPr marL="0" indent="0">
              <a:buNone/>
            </a:pPr>
            <a:endParaRPr lang="en-GB" dirty="0"/>
          </a:p>
        </p:txBody>
      </p:sp>
      <p:pic>
        <p:nvPicPr>
          <p:cNvPr id="4" name="Picture 3">
            <a:extLst>
              <a:ext uri="{FF2B5EF4-FFF2-40B4-BE49-F238E27FC236}">
                <a16:creationId xmlns:a16="http://schemas.microsoft.com/office/drawing/2014/main" id="{313AB668-1C47-407A-9F3A-E7B3818D4A93}"/>
              </a:ext>
            </a:extLst>
          </p:cNvPr>
          <p:cNvPicPr>
            <a:picLocks noChangeAspect="1"/>
          </p:cNvPicPr>
          <p:nvPr/>
        </p:nvPicPr>
        <p:blipFill>
          <a:blip r:embed="rId2"/>
          <a:stretch>
            <a:fillRect/>
          </a:stretch>
        </p:blipFill>
        <p:spPr>
          <a:xfrm>
            <a:off x="10559235" y="365125"/>
            <a:ext cx="1213209" cy="1249788"/>
          </a:xfrm>
          <a:prstGeom prst="rect">
            <a:avLst/>
          </a:prstGeom>
        </p:spPr>
      </p:pic>
      <p:pic>
        <p:nvPicPr>
          <p:cNvPr id="5" name="Picture 4">
            <a:extLst>
              <a:ext uri="{FF2B5EF4-FFF2-40B4-BE49-F238E27FC236}">
                <a16:creationId xmlns:a16="http://schemas.microsoft.com/office/drawing/2014/main" id="{ACB22AEE-7BD8-465A-A366-C7333EC9E230}"/>
              </a:ext>
            </a:extLst>
          </p:cNvPr>
          <p:cNvPicPr>
            <a:picLocks noChangeAspect="1"/>
          </p:cNvPicPr>
          <p:nvPr/>
        </p:nvPicPr>
        <p:blipFill>
          <a:blip r:embed="rId3"/>
          <a:stretch>
            <a:fillRect/>
          </a:stretch>
        </p:blipFill>
        <p:spPr>
          <a:xfrm>
            <a:off x="326471" y="359028"/>
            <a:ext cx="1737511" cy="1255885"/>
          </a:xfrm>
          <a:prstGeom prst="rect">
            <a:avLst/>
          </a:prstGeom>
        </p:spPr>
      </p:pic>
    </p:spTree>
    <p:extLst>
      <p:ext uri="{BB962C8B-B14F-4D97-AF65-F5344CB8AC3E}">
        <p14:creationId xmlns:p14="http://schemas.microsoft.com/office/powerpoint/2010/main" val="2586485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Policy Implementation</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r>
              <a:rPr lang="en-GB" dirty="0">
                <a:latin typeface="Arial" panose="020B0604020202020204" pitchFamily="34" charset="0"/>
                <a:cs typeface="Arial" panose="020B0604020202020204" pitchFamily="34" charset="0"/>
              </a:rPr>
              <a:t>Use recognition boards for good behaviour</a:t>
            </a:r>
          </a:p>
          <a:p>
            <a:pPr lvl="0"/>
            <a:r>
              <a:rPr lang="en-GB" dirty="0">
                <a:latin typeface="Arial" panose="020B0604020202020204" pitchFamily="34" charset="0"/>
                <a:cs typeface="Arial" panose="020B0604020202020204" pitchFamily="34" charset="0"/>
              </a:rPr>
              <a:t>Any adults and children can nominate names for recognition boards</a:t>
            </a:r>
          </a:p>
          <a:p>
            <a:pPr lvl="0"/>
            <a:r>
              <a:rPr lang="en-GB" dirty="0">
                <a:latin typeface="Arial" panose="020B0604020202020204" pitchFamily="34" charset="0"/>
                <a:cs typeface="Arial" panose="020B0604020202020204" pitchFamily="34" charset="0"/>
              </a:rPr>
              <a:t>Recognise good and outstanding behaviour even if children have received sanctions for something </a:t>
            </a:r>
          </a:p>
          <a:p>
            <a:pPr lvl="0"/>
            <a:r>
              <a:rPr lang="en-GB" dirty="0">
                <a:latin typeface="Arial" panose="020B0604020202020204" pitchFamily="34" charset="0"/>
                <a:cs typeface="Arial" panose="020B0604020202020204" pitchFamily="34" charset="0"/>
              </a:rPr>
              <a:t>Responds to behaviour proportionately </a:t>
            </a:r>
          </a:p>
          <a:p>
            <a:pPr lvl="0"/>
            <a:r>
              <a:rPr lang="en-GB" dirty="0">
                <a:latin typeface="Arial" panose="020B0604020202020204" pitchFamily="34" charset="0"/>
                <a:cs typeface="Arial" panose="020B0604020202020204" pitchFamily="34" charset="0"/>
              </a:rPr>
              <a:t>Respond immediately</a:t>
            </a:r>
          </a:p>
          <a:p>
            <a:pPr lvl="0"/>
            <a:r>
              <a:rPr lang="en-GB" dirty="0">
                <a:latin typeface="Arial" panose="020B0604020202020204" pitchFamily="34" charset="0"/>
                <a:cs typeface="Arial" panose="020B0604020202020204" pitchFamily="34" charset="0"/>
              </a:rPr>
              <a:t>Don’t over praise expected behaviour</a:t>
            </a:r>
          </a:p>
          <a:p>
            <a:r>
              <a:rPr lang="en-GB" dirty="0">
                <a:latin typeface="Arial" panose="020B0604020202020204" pitchFamily="34" charset="0"/>
                <a:cs typeface="Arial" panose="020B0604020202020204" pitchFamily="34" charset="0"/>
              </a:rPr>
              <a:t>Keep positive and negative separate</a:t>
            </a:r>
          </a:p>
        </p:txBody>
      </p:sp>
      <p:pic>
        <p:nvPicPr>
          <p:cNvPr id="4" name="Picture 3">
            <a:extLst>
              <a:ext uri="{FF2B5EF4-FFF2-40B4-BE49-F238E27FC236}">
                <a16:creationId xmlns:a16="http://schemas.microsoft.com/office/drawing/2014/main" id="{739C007D-C312-482F-94E0-519132EECD38}"/>
              </a:ext>
            </a:extLst>
          </p:cNvPr>
          <p:cNvPicPr>
            <a:picLocks noChangeAspect="1"/>
          </p:cNvPicPr>
          <p:nvPr/>
        </p:nvPicPr>
        <p:blipFill>
          <a:blip r:embed="rId2"/>
          <a:stretch>
            <a:fillRect/>
          </a:stretch>
        </p:blipFill>
        <p:spPr>
          <a:xfrm>
            <a:off x="10559235" y="365125"/>
            <a:ext cx="1213209" cy="1249788"/>
          </a:xfrm>
          <a:prstGeom prst="rect">
            <a:avLst/>
          </a:prstGeom>
        </p:spPr>
      </p:pic>
      <p:pic>
        <p:nvPicPr>
          <p:cNvPr id="5" name="Picture 4">
            <a:extLst>
              <a:ext uri="{FF2B5EF4-FFF2-40B4-BE49-F238E27FC236}">
                <a16:creationId xmlns:a16="http://schemas.microsoft.com/office/drawing/2014/main" id="{3F36B6F2-C9DF-46B4-A381-462AE6F21429}"/>
              </a:ext>
            </a:extLst>
          </p:cNvPr>
          <p:cNvPicPr>
            <a:picLocks noChangeAspect="1"/>
          </p:cNvPicPr>
          <p:nvPr/>
        </p:nvPicPr>
        <p:blipFill>
          <a:blip r:embed="rId3"/>
          <a:stretch>
            <a:fillRect/>
          </a:stretch>
        </p:blipFill>
        <p:spPr>
          <a:xfrm>
            <a:off x="223729" y="502271"/>
            <a:ext cx="1737511" cy="1255885"/>
          </a:xfrm>
          <a:prstGeom prst="rect">
            <a:avLst/>
          </a:prstGeom>
        </p:spPr>
      </p:pic>
    </p:spTree>
    <p:extLst>
      <p:ext uri="{BB962C8B-B14F-4D97-AF65-F5344CB8AC3E}">
        <p14:creationId xmlns:p14="http://schemas.microsoft.com/office/powerpoint/2010/main" val="38846481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5A4BB-FA23-4A54-9E7B-96C33B2DF0C3}"/>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Policy Implementation</a:t>
            </a:r>
            <a:endParaRPr lang="en-GB" dirty="0"/>
          </a:p>
        </p:txBody>
      </p:sp>
      <p:sp>
        <p:nvSpPr>
          <p:cNvPr id="3" name="Content Placeholder 2">
            <a:extLst>
              <a:ext uri="{FF2B5EF4-FFF2-40B4-BE49-F238E27FC236}">
                <a16:creationId xmlns:a16="http://schemas.microsoft.com/office/drawing/2014/main" id="{43BD341B-99D1-4120-A261-B3E452C8BFA6}"/>
              </a:ext>
            </a:extLst>
          </p:cNvPr>
          <p:cNvSpPr>
            <a:spLocks noGrp="1"/>
          </p:cNvSpPr>
          <p:nvPr>
            <p:ph idx="1"/>
          </p:nvPr>
        </p:nvSpPr>
        <p:spPr/>
        <p:txBody>
          <a:bodyPr>
            <a:normAutofit fontScale="85000" lnSpcReduction="10000"/>
          </a:bodyPr>
          <a:lstStyle/>
          <a:p>
            <a:pPr lvl="0"/>
            <a:r>
              <a:rPr lang="en-GB" dirty="0">
                <a:latin typeface="Arial" panose="020B0604020202020204" pitchFamily="34" charset="0"/>
                <a:cs typeface="Arial" panose="020B0604020202020204" pitchFamily="34" charset="0"/>
              </a:rPr>
              <a:t>Regularly catch good &amp; outstanding behaviour</a:t>
            </a:r>
          </a:p>
          <a:p>
            <a:pPr lvl="0"/>
            <a:r>
              <a:rPr lang="en-GB" dirty="0">
                <a:latin typeface="Arial" panose="020B0604020202020204" pitchFamily="34" charset="0"/>
                <a:cs typeface="Arial" panose="020B0604020202020204" pitchFamily="34" charset="0"/>
              </a:rPr>
              <a:t>Comments, stickers, stamps and giving feedback on the children’s work</a:t>
            </a:r>
          </a:p>
          <a:p>
            <a:pPr lvl="0"/>
            <a:r>
              <a:rPr lang="en-GB" dirty="0">
                <a:latin typeface="Arial" panose="020B0604020202020204" pitchFamily="34" charset="0"/>
                <a:cs typeface="Arial" panose="020B0604020202020204" pitchFamily="34" charset="0"/>
              </a:rPr>
              <a:t>CARE Board – aim to get every child’s name on the board every week</a:t>
            </a:r>
          </a:p>
          <a:p>
            <a:pPr lvl="0"/>
            <a:r>
              <a:rPr lang="en-GB" dirty="0">
                <a:latin typeface="Arial" panose="020B0604020202020204" pitchFamily="34" charset="0"/>
                <a:cs typeface="Arial" panose="020B0604020202020204" pitchFamily="34" charset="0"/>
              </a:rPr>
              <a:t>Recognition for effort and achievements </a:t>
            </a:r>
          </a:p>
          <a:p>
            <a:pPr lvl="0"/>
            <a:r>
              <a:rPr lang="en-GB" dirty="0">
                <a:latin typeface="Arial" panose="020B0604020202020204" pitchFamily="34" charset="0"/>
                <a:cs typeface="Arial" panose="020B0604020202020204" pitchFamily="34" charset="0"/>
              </a:rPr>
              <a:t>Dojo points – to celebrate demonstration of good choices, appreciation, reflection and engagement</a:t>
            </a:r>
          </a:p>
          <a:p>
            <a:pPr lvl="0"/>
            <a:r>
              <a:rPr lang="en-GB" dirty="0">
                <a:latin typeface="Arial" panose="020B0604020202020204" pitchFamily="34" charset="0"/>
                <a:cs typeface="Arial" panose="020B0604020202020204" pitchFamily="34" charset="0"/>
              </a:rPr>
              <a:t>Dojo points = House points = House Cup</a:t>
            </a:r>
          </a:p>
          <a:p>
            <a:pPr lvl="0"/>
            <a:r>
              <a:rPr lang="en-GB" dirty="0">
                <a:latin typeface="Arial" panose="020B0604020202020204" pitchFamily="34" charset="0"/>
                <a:cs typeface="Arial" panose="020B0604020202020204" pitchFamily="34" charset="0"/>
              </a:rPr>
              <a:t>Golden afternoons</a:t>
            </a:r>
          </a:p>
          <a:p>
            <a:pPr lvl="0"/>
            <a:r>
              <a:rPr lang="en-GB" dirty="0">
                <a:latin typeface="Arial" panose="020B0604020202020204" pitchFamily="34" charset="0"/>
                <a:cs typeface="Arial" panose="020B0604020202020204" pitchFamily="34" charset="0"/>
              </a:rPr>
              <a:t>Praise in weekly celebration assembly – Golden Book – shared with parents</a:t>
            </a:r>
          </a:p>
          <a:p>
            <a:pPr lvl="0"/>
            <a:r>
              <a:rPr lang="en-GB" dirty="0">
                <a:latin typeface="Arial" panose="020B0604020202020204" pitchFamily="34" charset="0"/>
                <a:cs typeface="Arial" panose="020B0604020202020204" pitchFamily="34" charset="0"/>
              </a:rPr>
              <a:t>Head Teacher stickers awarded in the office</a:t>
            </a:r>
          </a:p>
          <a:p>
            <a:endParaRPr lang="en-GB" dirty="0"/>
          </a:p>
          <a:p>
            <a:endParaRPr lang="en-GB" dirty="0"/>
          </a:p>
        </p:txBody>
      </p:sp>
      <p:pic>
        <p:nvPicPr>
          <p:cNvPr id="4" name="Picture 3">
            <a:extLst>
              <a:ext uri="{FF2B5EF4-FFF2-40B4-BE49-F238E27FC236}">
                <a16:creationId xmlns:a16="http://schemas.microsoft.com/office/drawing/2014/main" id="{74C26C82-C7DF-4F85-9DDB-09477812CD12}"/>
              </a:ext>
            </a:extLst>
          </p:cNvPr>
          <p:cNvPicPr>
            <a:picLocks noChangeAspect="1"/>
          </p:cNvPicPr>
          <p:nvPr/>
        </p:nvPicPr>
        <p:blipFill>
          <a:blip r:embed="rId2"/>
          <a:stretch>
            <a:fillRect/>
          </a:stretch>
        </p:blipFill>
        <p:spPr>
          <a:xfrm>
            <a:off x="10630355" y="365125"/>
            <a:ext cx="1213209" cy="1249788"/>
          </a:xfrm>
          <a:prstGeom prst="rect">
            <a:avLst/>
          </a:prstGeom>
        </p:spPr>
      </p:pic>
      <p:pic>
        <p:nvPicPr>
          <p:cNvPr id="5" name="Picture 4">
            <a:extLst>
              <a:ext uri="{FF2B5EF4-FFF2-40B4-BE49-F238E27FC236}">
                <a16:creationId xmlns:a16="http://schemas.microsoft.com/office/drawing/2014/main" id="{656FB6AA-25AB-4478-BCC2-34A48AF8C5F1}"/>
              </a:ext>
            </a:extLst>
          </p:cNvPr>
          <p:cNvPicPr>
            <a:picLocks noChangeAspect="1"/>
          </p:cNvPicPr>
          <p:nvPr/>
        </p:nvPicPr>
        <p:blipFill>
          <a:blip r:embed="rId3"/>
          <a:stretch>
            <a:fillRect/>
          </a:stretch>
        </p:blipFill>
        <p:spPr>
          <a:xfrm>
            <a:off x="348436" y="365125"/>
            <a:ext cx="1737511" cy="1255885"/>
          </a:xfrm>
          <a:prstGeom prst="rect">
            <a:avLst/>
          </a:prstGeom>
        </p:spPr>
      </p:pic>
    </p:spTree>
    <p:extLst>
      <p:ext uri="{BB962C8B-B14F-4D97-AF65-F5344CB8AC3E}">
        <p14:creationId xmlns:p14="http://schemas.microsoft.com/office/powerpoint/2010/main" val="3828722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Policy Implementation</a:t>
            </a:r>
            <a:endParaRPr lang="en-GB" dirty="0"/>
          </a:p>
        </p:txBody>
      </p:sp>
      <p:sp>
        <p:nvSpPr>
          <p:cNvPr id="3" name="Content Placeholder 2"/>
          <p:cNvSpPr>
            <a:spLocks noGrp="1"/>
          </p:cNvSpPr>
          <p:nvPr>
            <p:ph idx="1"/>
          </p:nvPr>
        </p:nvSpPr>
        <p:spPr/>
        <p:txBody>
          <a:bodyPr>
            <a:normAutofit/>
          </a:bodyPr>
          <a:lstStyle/>
          <a:p>
            <a:pPr marL="0" lvl="0" indent="0">
              <a:buNone/>
            </a:pPr>
            <a:r>
              <a:rPr lang="en-GB" sz="2400" dirty="0">
                <a:latin typeface="Arial" panose="020B0604020202020204" pitchFamily="34" charset="0"/>
                <a:cs typeface="Arial" panose="020B0604020202020204" pitchFamily="34" charset="0"/>
              </a:rPr>
              <a:t>When behaviour goes wrong we will support children by following our 7 step approach</a:t>
            </a:r>
          </a:p>
          <a:p>
            <a:pPr marL="0" indent="0">
              <a:buNone/>
            </a:pPr>
            <a:r>
              <a:rPr lang="en-GB" sz="2400" dirty="0">
                <a:latin typeface="Arial" panose="020B0604020202020204" pitchFamily="34" charset="0"/>
                <a:cs typeface="Arial" panose="020B0604020202020204" pitchFamily="34" charset="0"/>
              </a:rPr>
              <a:t>The idea is to limit conversation to 30 seconds:</a:t>
            </a:r>
          </a:p>
          <a:p>
            <a:r>
              <a:rPr lang="en-GB" sz="2400" dirty="0">
                <a:latin typeface="Arial" panose="020B0604020202020204" pitchFamily="34" charset="0"/>
                <a:cs typeface="Arial" panose="020B0604020202020204" pitchFamily="34" charset="0"/>
              </a:rPr>
              <a:t>go in</a:t>
            </a:r>
          </a:p>
          <a:p>
            <a:r>
              <a:rPr lang="en-GB" sz="2400" dirty="0">
                <a:latin typeface="Arial" panose="020B0604020202020204" pitchFamily="34" charset="0"/>
                <a:cs typeface="Arial" panose="020B0604020202020204" pitchFamily="34" charset="0"/>
              </a:rPr>
              <a:t>deliver the message</a:t>
            </a:r>
          </a:p>
          <a:p>
            <a:r>
              <a:rPr lang="en-GB" sz="2400" dirty="0">
                <a:latin typeface="Arial" panose="020B0604020202020204" pitchFamily="34" charset="0"/>
                <a:cs typeface="Arial" panose="020B0604020202020204" pitchFamily="34" charset="0"/>
              </a:rPr>
              <a:t>anchor the child’s behaviour with an example of previous good behaviour</a:t>
            </a:r>
          </a:p>
          <a:p>
            <a:r>
              <a:rPr lang="en-GB" sz="2400" dirty="0">
                <a:latin typeface="Arial" panose="020B0604020202020204" pitchFamily="34" charset="0"/>
                <a:cs typeface="Arial" panose="020B0604020202020204" pitchFamily="34" charset="0"/>
              </a:rPr>
              <a:t>get out</a:t>
            </a:r>
          </a:p>
          <a:p>
            <a:pPr marL="0" indent="0">
              <a:buNone/>
            </a:pPr>
            <a:r>
              <a:rPr lang="en-GB" sz="2400" dirty="0">
                <a:latin typeface="Arial" panose="020B0604020202020204" pitchFamily="34" charset="0"/>
                <a:cs typeface="Arial" panose="020B0604020202020204" pitchFamily="34" charset="0"/>
              </a:rPr>
              <a:t>It leaves the child thinking about their actions and knowing that someone believes they are better.</a:t>
            </a:r>
            <a:endParaRPr lang="en-GB" sz="2400" dirty="0"/>
          </a:p>
        </p:txBody>
      </p:sp>
      <p:pic>
        <p:nvPicPr>
          <p:cNvPr id="4" name="Picture 3">
            <a:extLst>
              <a:ext uri="{FF2B5EF4-FFF2-40B4-BE49-F238E27FC236}">
                <a16:creationId xmlns:a16="http://schemas.microsoft.com/office/drawing/2014/main" id="{32581800-FC39-4FBA-88BC-4D562C87DA28}"/>
              </a:ext>
            </a:extLst>
          </p:cNvPr>
          <p:cNvPicPr>
            <a:picLocks noChangeAspect="1"/>
          </p:cNvPicPr>
          <p:nvPr/>
        </p:nvPicPr>
        <p:blipFill>
          <a:blip r:embed="rId2"/>
          <a:stretch>
            <a:fillRect/>
          </a:stretch>
        </p:blipFill>
        <p:spPr>
          <a:xfrm>
            <a:off x="10747195" y="230188"/>
            <a:ext cx="1213209" cy="1249788"/>
          </a:xfrm>
          <a:prstGeom prst="rect">
            <a:avLst/>
          </a:prstGeom>
        </p:spPr>
      </p:pic>
      <p:pic>
        <p:nvPicPr>
          <p:cNvPr id="5" name="Picture 4">
            <a:extLst>
              <a:ext uri="{FF2B5EF4-FFF2-40B4-BE49-F238E27FC236}">
                <a16:creationId xmlns:a16="http://schemas.microsoft.com/office/drawing/2014/main" id="{9C8C6689-DBD7-4DF0-BFB1-4D6DAE08E5B7}"/>
              </a:ext>
            </a:extLst>
          </p:cNvPr>
          <p:cNvPicPr>
            <a:picLocks noChangeAspect="1"/>
          </p:cNvPicPr>
          <p:nvPr/>
        </p:nvPicPr>
        <p:blipFill>
          <a:blip r:embed="rId3"/>
          <a:stretch>
            <a:fillRect/>
          </a:stretch>
        </p:blipFill>
        <p:spPr>
          <a:xfrm>
            <a:off x="231596" y="365125"/>
            <a:ext cx="1737511" cy="1255885"/>
          </a:xfrm>
          <a:prstGeom prst="rect">
            <a:avLst/>
          </a:prstGeom>
        </p:spPr>
      </p:pic>
    </p:spTree>
    <p:extLst>
      <p:ext uri="{BB962C8B-B14F-4D97-AF65-F5344CB8AC3E}">
        <p14:creationId xmlns:p14="http://schemas.microsoft.com/office/powerpoint/2010/main" val="2284032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Policy Implementation</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62500" lnSpcReduction="20000"/>
          </a:bodyPr>
          <a:lstStyle/>
          <a:p>
            <a:pPr marL="0" indent="0" fontAlgn="t">
              <a:buNone/>
            </a:pPr>
            <a:r>
              <a:rPr lang="en-GB" b="1" dirty="0">
                <a:latin typeface="Arial" panose="020B0604020202020204" pitchFamily="34" charset="0"/>
                <a:cs typeface="Arial" panose="020B0604020202020204" pitchFamily="34" charset="0"/>
              </a:rPr>
              <a:t>1 Reminder</a:t>
            </a:r>
            <a:endParaRPr lang="en-GB" dirty="0">
              <a:latin typeface="Arial" panose="020B0604020202020204" pitchFamily="34" charset="0"/>
              <a:cs typeface="Arial" panose="020B0604020202020204" pitchFamily="34" charset="0"/>
            </a:endParaRPr>
          </a:p>
          <a:p>
            <a:pPr fontAlgn="t"/>
            <a:r>
              <a:rPr lang="en-GB" dirty="0">
                <a:latin typeface="Arial" panose="020B0604020202020204" pitchFamily="34" charset="0"/>
                <a:cs typeface="Arial" panose="020B0604020202020204" pitchFamily="34" charset="0"/>
              </a:rPr>
              <a:t>A reminder of the 4 simple rules (choices, appreciation, reflection and engagement). Delivered privately wherever possible.</a:t>
            </a:r>
          </a:p>
          <a:p>
            <a:pPr marL="0" indent="0" fontAlgn="t">
              <a:buNone/>
            </a:pPr>
            <a:r>
              <a:rPr lang="en-GB" b="1" dirty="0">
                <a:latin typeface="Arial" panose="020B0604020202020204" pitchFamily="34" charset="0"/>
                <a:cs typeface="Arial" panose="020B0604020202020204" pitchFamily="34" charset="0"/>
              </a:rPr>
              <a:t>2 Caution</a:t>
            </a:r>
          </a:p>
          <a:p>
            <a:pPr fontAlgn="t"/>
            <a:r>
              <a:rPr lang="en-GB" dirty="0">
                <a:latin typeface="Arial" panose="020B0604020202020204" pitchFamily="34" charset="0"/>
                <a:cs typeface="Arial" panose="020B0604020202020204" pitchFamily="34" charset="0"/>
              </a:rPr>
              <a:t>A clear verbal caution delivered privately, wherever possible, making the child aware of their behaviour and clearly outlining the consequences- Think carefully about your next step</a:t>
            </a:r>
          </a:p>
          <a:p>
            <a:pPr marL="0" indent="0" fontAlgn="t">
              <a:buNone/>
            </a:pPr>
            <a:r>
              <a:rPr lang="en-GB" b="1" dirty="0">
                <a:latin typeface="Arial" panose="020B0604020202020204" pitchFamily="34" charset="0"/>
                <a:cs typeface="Arial" panose="020B0604020202020204" pitchFamily="34" charset="0"/>
              </a:rPr>
              <a:t>3 Last chance</a:t>
            </a:r>
          </a:p>
          <a:p>
            <a:pPr fontAlgn="t"/>
            <a:r>
              <a:rPr lang="en-GB" dirty="0">
                <a:latin typeface="Arial" panose="020B0604020202020204" pitchFamily="34" charset="0"/>
                <a:cs typeface="Arial" panose="020B0604020202020204" pitchFamily="34" charset="0"/>
              </a:rPr>
              <a:t>Speak to them privately and give them a final opportunity to engage. Offer a positive choice to do so and refer to previous examples of good behaviour (30 second script)</a:t>
            </a:r>
            <a:r>
              <a:rPr lang="en-GB" b="1" dirty="0">
                <a:latin typeface="Arial" panose="020B0604020202020204" pitchFamily="34" charset="0"/>
                <a:cs typeface="Arial" panose="020B0604020202020204" pitchFamily="34" charset="0"/>
              </a:rPr>
              <a:t> </a:t>
            </a:r>
          </a:p>
          <a:p>
            <a:pPr marL="0" indent="0" fontAlgn="t">
              <a:buNone/>
            </a:pPr>
            <a:r>
              <a:rPr lang="en-GB" b="1" dirty="0">
                <a:latin typeface="Arial" panose="020B0604020202020204" pitchFamily="34" charset="0"/>
                <a:cs typeface="Arial" panose="020B0604020202020204" pitchFamily="34" charset="0"/>
              </a:rPr>
              <a:t>4  Time out</a:t>
            </a:r>
            <a:endParaRPr lang="en-GB" dirty="0">
              <a:latin typeface="Arial" panose="020B0604020202020204" pitchFamily="34" charset="0"/>
              <a:cs typeface="Arial" panose="020B0604020202020204" pitchFamily="34" charset="0"/>
            </a:endParaRPr>
          </a:p>
          <a:p>
            <a:pPr fontAlgn="t"/>
            <a:r>
              <a:rPr lang="en-GB" dirty="0">
                <a:latin typeface="Arial" panose="020B0604020202020204" pitchFamily="34" charset="0"/>
                <a:cs typeface="Arial" panose="020B0604020202020204" pitchFamily="34" charset="0"/>
              </a:rPr>
              <a:t>Short period outside the room/hall/playground/field, It is a few minutes for the child to calm down, look at situation from different perspective and compose themselves.</a:t>
            </a:r>
          </a:p>
          <a:p>
            <a:pPr marL="0" indent="0" fontAlgn="t">
              <a:buNone/>
            </a:pPr>
            <a:r>
              <a:rPr lang="en-GB" b="1" dirty="0">
                <a:latin typeface="Arial" panose="020B0604020202020204" pitchFamily="34" charset="0"/>
                <a:cs typeface="Arial" panose="020B0604020202020204" pitchFamily="34" charset="0"/>
              </a:rPr>
              <a:t>5 Repair</a:t>
            </a:r>
          </a:p>
          <a:p>
            <a:pPr fontAlgn="t"/>
            <a:r>
              <a:rPr lang="en-GB" dirty="0">
                <a:latin typeface="Arial" panose="020B0604020202020204" pitchFamily="34" charset="0"/>
                <a:cs typeface="Arial" panose="020B0604020202020204" pitchFamily="34" charset="0"/>
              </a:rPr>
              <a:t>This might be a quick chat or a more formal meeting. This meeting will be supported by the member of staff who spoke to the child or Mrs Robertson or Mrs Wilson </a:t>
            </a:r>
            <a:r>
              <a:rPr lang="en-GB" dirty="0" err="1">
                <a:latin typeface="Arial" panose="020B0604020202020204" pitchFamily="34" charset="0"/>
                <a:cs typeface="Arial" panose="020B0604020202020204" pitchFamily="34" charset="0"/>
              </a:rPr>
              <a:t>Andoh</a:t>
            </a:r>
            <a:r>
              <a:rPr lang="en-GB" dirty="0">
                <a:latin typeface="Arial" panose="020B0604020202020204" pitchFamily="34" charset="0"/>
                <a:cs typeface="Arial" panose="020B0604020202020204" pitchFamily="34" charset="0"/>
              </a:rPr>
              <a:t> if the event took place at lunch time. </a:t>
            </a:r>
          </a:p>
          <a:p>
            <a:pPr fontAlgn="t"/>
            <a:endParaRPr lang="en-GB" dirty="0"/>
          </a:p>
          <a:p>
            <a:pPr fontAlgn="t"/>
            <a:endParaRPr lang="en-GB" dirty="0"/>
          </a:p>
          <a:p>
            <a:pPr fontAlgn="t"/>
            <a:endParaRPr lang="en-GB" dirty="0"/>
          </a:p>
          <a:p>
            <a:pPr fontAlgn="t"/>
            <a:endParaRPr lang="en-GB" dirty="0"/>
          </a:p>
          <a:p>
            <a:endParaRPr lang="en-GB" dirty="0"/>
          </a:p>
        </p:txBody>
      </p:sp>
      <p:pic>
        <p:nvPicPr>
          <p:cNvPr id="4" name="Picture 3">
            <a:extLst>
              <a:ext uri="{FF2B5EF4-FFF2-40B4-BE49-F238E27FC236}">
                <a16:creationId xmlns:a16="http://schemas.microsoft.com/office/drawing/2014/main" id="{3D190FB7-D826-4503-AF10-190809E4BF7F}"/>
              </a:ext>
            </a:extLst>
          </p:cNvPr>
          <p:cNvPicPr>
            <a:picLocks noChangeAspect="1"/>
          </p:cNvPicPr>
          <p:nvPr/>
        </p:nvPicPr>
        <p:blipFill>
          <a:blip r:embed="rId2"/>
          <a:stretch>
            <a:fillRect/>
          </a:stretch>
        </p:blipFill>
        <p:spPr>
          <a:xfrm>
            <a:off x="10427155" y="403012"/>
            <a:ext cx="1213209" cy="1249788"/>
          </a:xfrm>
          <a:prstGeom prst="rect">
            <a:avLst/>
          </a:prstGeom>
        </p:spPr>
      </p:pic>
      <p:pic>
        <p:nvPicPr>
          <p:cNvPr id="5" name="Picture 4">
            <a:extLst>
              <a:ext uri="{FF2B5EF4-FFF2-40B4-BE49-F238E27FC236}">
                <a16:creationId xmlns:a16="http://schemas.microsoft.com/office/drawing/2014/main" id="{A0424581-488D-4F32-92ED-9EDB9CF8ADA1}"/>
              </a:ext>
            </a:extLst>
          </p:cNvPr>
          <p:cNvPicPr>
            <a:picLocks noChangeAspect="1"/>
          </p:cNvPicPr>
          <p:nvPr/>
        </p:nvPicPr>
        <p:blipFill>
          <a:blip r:embed="rId3"/>
          <a:stretch>
            <a:fillRect/>
          </a:stretch>
        </p:blipFill>
        <p:spPr>
          <a:xfrm>
            <a:off x="357294" y="502271"/>
            <a:ext cx="1737511" cy="1255885"/>
          </a:xfrm>
          <a:prstGeom prst="rect">
            <a:avLst/>
          </a:prstGeom>
        </p:spPr>
      </p:pic>
    </p:spTree>
    <p:extLst>
      <p:ext uri="{BB962C8B-B14F-4D97-AF65-F5344CB8AC3E}">
        <p14:creationId xmlns:p14="http://schemas.microsoft.com/office/powerpoint/2010/main" val="10310291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Policy Implementation</a:t>
            </a:r>
            <a:endParaRPr lang="en-GB" dirty="0"/>
          </a:p>
        </p:txBody>
      </p:sp>
      <p:sp>
        <p:nvSpPr>
          <p:cNvPr id="3" name="Content Placeholder 2"/>
          <p:cNvSpPr>
            <a:spLocks noGrp="1"/>
          </p:cNvSpPr>
          <p:nvPr>
            <p:ph idx="1"/>
          </p:nvPr>
        </p:nvSpPr>
        <p:spPr/>
        <p:txBody>
          <a:bodyPr>
            <a:normAutofit fontScale="70000" lnSpcReduction="20000"/>
          </a:bodyPr>
          <a:lstStyle/>
          <a:p>
            <a:pPr marL="0" indent="0" fontAlgn="t">
              <a:buNone/>
            </a:pPr>
            <a:r>
              <a:rPr lang="en-GB" b="1" dirty="0"/>
              <a:t>6 </a:t>
            </a:r>
            <a:r>
              <a:rPr lang="en-GB" dirty="0">
                <a:latin typeface="Arial" panose="020B0604020202020204" pitchFamily="34" charset="0"/>
                <a:cs typeface="Arial" panose="020B0604020202020204" pitchFamily="34" charset="0"/>
              </a:rPr>
              <a:t>Escalation</a:t>
            </a:r>
          </a:p>
          <a:p>
            <a:pPr fontAlgn="t"/>
            <a:r>
              <a:rPr lang="en-GB" dirty="0">
                <a:latin typeface="Arial" panose="020B0604020202020204" pitchFamily="34" charset="0"/>
                <a:cs typeface="Arial" panose="020B0604020202020204" pitchFamily="34" charset="0"/>
              </a:rPr>
              <a:t>Red Card -This is to support a child/group of children’s behaviour if they have caused injury to another person/destroyed school property/caused safety concerns/racist/bullying/abuse/extreme rudeness/repeated swearing or caused serious disruption to learning.</a:t>
            </a:r>
          </a:p>
          <a:p>
            <a:pPr fontAlgn="t"/>
            <a:r>
              <a:rPr lang="en-GB" dirty="0">
                <a:latin typeface="Arial" panose="020B0604020202020204" pitchFamily="34" charset="0"/>
                <a:cs typeface="Arial" panose="020B0604020202020204" pitchFamily="34" charset="0"/>
              </a:rPr>
              <a:t>We will work to support the child in better understanding their behaviour through a restorative session. Parents may be contacted at this stage. A Red Card may be sent home and parents asked to sign the card returning it to school the next day.</a:t>
            </a:r>
          </a:p>
          <a:p>
            <a:pPr fontAlgn="t"/>
            <a:r>
              <a:rPr lang="en-GB" dirty="0">
                <a:latin typeface="Arial" panose="020B0604020202020204" pitchFamily="34" charset="0"/>
                <a:cs typeface="Arial" panose="020B0604020202020204" pitchFamily="34" charset="0"/>
              </a:rPr>
              <a:t>This type of behaviour might have built up over time or be a one off.  Therefore steps 1-5 may not be appropriate. </a:t>
            </a:r>
          </a:p>
          <a:p>
            <a:pPr fontAlgn="t"/>
            <a:r>
              <a:rPr lang="en-GB" dirty="0">
                <a:latin typeface="Arial" panose="020B0604020202020204" pitchFamily="34" charset="0"/>
                <a:cs typeface="Arial" panose="020B0604020202020204" pitchFamily="34" charset="0"/>
              </a:rPr>
              <a:t>Mrs Wilson </a:t>
            </a:r>
            <a:r>
              <a:rPr lang="en-GB" dirty="0" err="1">
                <a:latin typeface="Arial" panose="020B0604020202020204" pitchFamily="34" charset="0"/>
                <a:cs typeface="Arial" panose="020B0604020202020204" pitchFamily="34" charset="0"/>
              </a:rPr>
              <a:t>Andoh</a:t>
            </a:r>
            <a:r>
              <a:rPr lang="en-GB" dirty="0">
                <a:latin typeface="Arial" panose="020B0604020202020204" pitchFamily="34" charset="0"/>
                <a:cs typeface="Arial" panose="020B0604020202020204" pitchFamily="34" charset="0"/>
              </a:rPr>
              <a:t> and Mrs Robertson will make the decision to follow through with an escalation and will support staff if there will be no escalation. This may be a Stage 1 Individual Behaviour Plan for a maximum of 4 weeks before moving to further escalation</a:t>
            </a:r>
          </a:p>
          <a:p>
            <a:pPr fontAlgn="t"/>
            <a:r>
              <a:rPr lang="en-GB" dirty="0">
                <a:latin typeface="Arial" panose="020B0604020202020204" pitchFamily="34" charset="0"/>
                <a:cs typeface="Arial" panose="020B0604020202020204" pitchFamily="34" charset="0"/>
              </a:rPr>
              <a:t>Behaviours that require a Red Card and/or escalation are recorded on CPOMS</a:t>
            </a:r>
          </a:p>
          <a:p>
            <a:endParaRPr lang="en-GB" dirty="0"/>
          </a:p>
        </p:txBody>
      </p:sp>
      <p:pic>
        <p:nvPicPr>
          <p:cNvPr id="4" name="Picture 3">
            <a:extLst>
              <a:ext uri="{FF2B5EF4-FFF2-40B4-BE49-F238E27FC236}">
                <a16:creationId xmlns:a16="http://schemas.microsoft.com/office/drawing/2014/main" id="{22D9C510-C8DA-4C63-A6FE-0B9873D6BA55}"/>
              </a:ext>
            </a:extLst>
          </p:cNvPr>
          <p:cNvPicPr>
            <a:picLocks noChangeAspect="1"/>
          </p:cNvPicPr>
          <p:nvPr/>
        </p:nvPicPr>
        <p:blipFill>
          <a:blip r:embed="rId2"/>
          <a:stretch>
            <a:fillRect/>
          </a:stretch>
        </p:blipFill>
        <p:spPr>
          <a:xfrm>
            <a:off x="10498275" y="560597"/>
            <a:ext cx="1213209" cy="1249788"/>
          </a:xfrm>
          <a:prstGeom prst="rect">
            <a:avLst/>
          </a:prstGeom>
        </p:spPr>
      </p:pic>
      <p:pic>
        <p:nvPicPr>
          <p:cNvPr id="5" name="Picture 4">
            <a:extLst>
              <a:ext uri="{FF2B5EF4-FFF2-40B4-BE49-F238E27FC236}">
                <a16:creationId xmlns:a16="http://schemas.microsoft.com/office/drawing/2014/main" id="{D31E69E7-4D9C-4CFD-8B41-F365E1B37E33}"/>
              </a:ext>
            </a:extLst>
          </p:cNvPr>
          <p:cNvPicPr>
            <a:picLocks noChangeAspect="1"/>
          </p:cNvPicPr>
          <p:nvPr/>
        </p:nvPicPr>
        <p:blipFill>
          <a:blip r:embed="rId3"/>
          <a:stretch>
            <a:fillRect/>
          </a:stretch>
        </p:blipFill>
        <p:spPr>
          <a:xfrm>
            <a:off x="295582" y="428492"/>
            <a:ext cx="1737511" cy="1255885"/>
          </a:xfrm>
          <a:prstGeom prst="rect">
            <a:avLst/>
          </a:prstGeom>
        </p:spPr>
      </p:pic>
    </p:spTree>
    <p:extLst>
      <p:ext uri="{BB962C8B-B14F-4D97-AF65-F5344CB8AC3E}">
        <p14:creationId xmlns:p14="http://schemas.microsoft.com/office/powerpoint/2010/main" val="33979415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Policy Implementation</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marL="0" indent="0">
              <a:buNone/>
            </a:pPr>
            <a:r>
              <a:rPr lang="en-GB" dirty="0">
                <a:latin typeface="Arial" panose="020B0604020202020204" pitchFamily="34" charset="0"/>
                <a:cs typeface="Arial" panose="020B0604020202020204" pitchFamily="34" charset="0"/>
              </a:rPr>
              <a:t>7 Additional Interventions</a:t>
            </a:r>
          </a:p>
          <a:p>
            <a:r>
              <a:rPr lang="en-GB" dirty="0">
                <a:latin typeface="Arial" panose="020B0604020202020204" pitchFamily="34" charset="0"/>
                <a:cs typeface="Arial" panose="020B0604020202020204" pitchFamily="34" charset="0"/>
              </a:rPr>
              <a:t>On occasions it may be appropriate for a child or groups of children to receive additional support over a specific period of time. This may be in the form of a Stage 2 Individual Behaviour Plan that is independent/in tandem with our usual behaviour support.  Parents will be informed of the plan</a:t>
            </a:r>
          </a:p>
          <a:p>
            <a:r>
              <a:rPr lang="en-GB" dirty="0">
                <a:latin typeface="Arial" panose="020B0604020202020204" pitchFamily="34" charset="0"/>
                <a:cs typeface="Arial" panose="020B0604020202020204" pitchFamily="34" charset="0"/>
              </a:rPr>
              <a:t>This would be achieved through a Provision Map or a Stage 2 Individual Behaviour Plan in consultation with appropriate people who could be the class teacher, parents, </a:t>
            </a:r>
            <a:r>
              <a:rPr lang="en-GB" dirty="0" err="1">
                <a:latin typeface="Arial" panose="020B0604020202020204" pitchFamily="34" charset="0"/>
                <a:cs typeface="Arial" panose="020B0604020202020204" pitchFamily="34" charset="0"/>
              </a:rPr>
              <a:t>SENDco</a:t>
            </a:r>
            <a:r>
              <a:rPr lang="en-GB" dirty="0">
                <a:latin typeface="Arial" panose="020B0604020202020204" pitchFamily="34" charset="0"/>
                <a:cs typeface="Arial" panose="020B0604020202020204" pitchFamily="34" charset="0"/>
              </a:rPr>
              <a:t> – Mrs Summerfield, -Inclusion and Wellbeing Lead - Mrs Robertson, Deputy </a:t>
            </a:r>
            <a:r>
              <a:rPr lang="en-GB" dirty="0" err="1">
                <a:latin typeface="Arial" panose="020B0604020202020204" pitchFamily="34" charset="0"/>
                <a:cs typeface="Arial" panose="020B0604020202020204" pitchFamily="34" charset="0"/>
              </a:rPr>
              <a:t>Headteacher</a:t>
            </a:r>
            <a:r>
              <a:rPr lang="en-GB" dirty="0">
                <a:latin typeface="Arial" panose="020B0604020202020204" pitchFamily="34" charset="0"/>
                <a:cs typeface="Arial" panose="020B0604020202020204" pitchFamily="34" charset="0"/>
              </a:rPr>
              <a:t> – Mrs Wilson </a:t>
            </a:r>
            <a:r>
              <a:rPr lang="en-GB" dirty="0" err="1">
                <a:latin typeface="Arial" panose="020B0604020202020204" pitchFamily="34" charset="0"/>
                <a:cs typeface="Arial" panose="020B0604020202020204" pitchFamily="34" charset="0"/>
              </a:rPr>
              <a:t>Andoh</a:t>
            </a:r>
            <a:r>
              <a:rPr lang="en-GB" dirty="0">
                <a:latin typeface="Arial" panose="020B0604020202020204" pitchFamily="34" charset="0"/>
                <a:cs typeface="Arial" panose="020B0604020202020204" pitchFamily="34" charset="0"/>
              </a:rPr>
              <a:t> </a:t>
            </a:r>
          </a:p>
        </p:txBody>
      </p:sp>
      <p:pic>
        <p:nvPicPr>
          <p:cNvPr id="5" name="Picture 4">
            <a:extLst>
              <a:ext uri="{FF2B5EF4-FFF2-40B4-BE49-F238E27FC236}">
                <a16:creationId xmlns:a16="http://schemas.microsoft.com/office/drawing/2014/main" id="{B35339C2-F0A5-4CE2-B473-69962B7AA382}"/>
              </a:ext>
            </a:extLst>
          </p:cNvPr>
          <p:cNvPicPr>
            <a:picLocks noChangeAspect="1"/>
          </p:cNvPicPr>
          <p:nvPr/>
        </p:nvPicPr>
        <p:blipFill>
          <a:blip r:embed="rId2"/>
          <a:stretch>
            <a:fillRect/>
          </a:stretch>
        </p:blipFill>
        <p:spPr>
          <a:xfrm>
            <a:off x="10747195" y="365125"/>
            <a:ext cx="1213209" cy="1249788"/>
          </a:xfrm>
          <a:prstGeom prst="rect">
            <a:avLst/>
          </a:prstGeom>
        </p:spPr>
      </p:pic>
      <p:pic>
        <p:nvPicPr>
          <p:cNvPr id="6" name="Picture 5">
            <a:extLst>
              <a:ext uri="{FF2B5EF4-FFF2-40B4-BE49-F238E27FC236}">
                <a16:creationId xmlns:a16="http://schemas.microsoft.com/office/drawing/2014/main" id="{5EE139EA-4419-4082-AF14-AD8E130D63A7}"/>
              </a:ext>
            </a:extLst>
          </p:cNvPr>
          <p:cNvPicPr>
            <a:picLocks noChangeAspect="1"/>
          </p:cNvPicPr>
          <p:nvPr/>
        </p:nvPicPr>
        <p:blipFill>
          <a:blip r:embed="rId3"/>
          <a:stretch>
            <a:fillRect/>
          </a:stretch>
        </p:blipFill>
        <p:spPr>
          <a:xfrm>
            <a:off x="305923" y="418104"/>
            <a:ext cx="1737511" cy="1255885"/>
          </a:xfrm>
          <a:prstGeom prst="rect">
            <a:avLst/>
          </a:prstGeom>
        </p:spPr>
      </p:pic>
    </p:spTree>
    <p:extLst>
      <p:ext uri="{BB962C8B-B14F-4D97-AF65-F5344CB8AC3E}">
        <p14:creationId xmlns:p14="http://schemas.microsoft.com/office/powerpoint/2010/main" val="2056234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Being Positive</a:t>
            </a:r>
            <a:endParaRPr lang="en-GB"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Be the school where we </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Focus on the positive</a:t>
            </a:r>
          </a:p>
          <a:p>
            <a:r>
              <a:rPr lang="en-GB" dirty="0">
                <a:latin typeface="Arial" panose="020B0604020202020204" pitchFamily="34" charset="0"/>
                <a:cs typeface="Arial" panose="020B0604020202020204" pitchFamily="34" charset="0"/>
              </a:rPr>
              <a:t>Share positivity in class and around the school</a:t>
            </a:r>
          </a:p>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A loving place where we all care, learn and grow together.</a:t>
            </a:r>
          </a:p>
          <a:p>
            <a:pPr marL="0" indent="0" algn="ctr">
              <a:buNone/>
            </a:pPr>
            <a:endParaRPr lang="en-GB"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4181264F-555F-4BF2-AFCD-063F1E08B75D}"/>
              </a:ext>
            </a:extLst>
          </p:cNvPr>
          <p:cNvPicPr>
            <a:picLocks noChangeAspect="1"/>
          </p:cNvPicPr>
          <p:nvPr/>
        </p:nvPicPr>
        <p:blipFill>
          <a:blip r:embed="rId2"/>
          <a:stretch>
            <a:fillRect/>
          </a:stretch>
        </p:blipFill>
        <p:spPr>
          <a:xfrm>
            <a:off x="10396675" y="508369"/>
            <a:ext cx="1213209" cy="1249788"/>
          </a:xfrm>
          <a:prstGeom prst="rect">
            <a:avLst/>
          </a:prstGeom>
        </p:spPr>
      </p:pic>
      <p:pic>
        <p:nvPicPr>
          <p:cNvPr id="5" name="Picture 4">
            <a:extLst>
              <a:ext uri="{FF2B5EF4-FFF2-40B4-BE49-F238E27FC236}">
                <a16:creationId xmlns:a16="http://schemas.microsoft.com/office/drawing/2014/main" id="{63F4FADE-2403-4E2F-8F12-8BEB1A094F15}"/>
              </a:ext>
            </a:extLst>
          </p:cNvPr>
          <p:cNvPicPr>
            <a:picLocks noChangeAspect="1"/>
          </p:cNvPicPr>
          <p:nvPr/>
        </p:nvPicPr>
        <p:blipFill>
          <a:blip r:embed="rId3"/>
          <a:stretch>
            <a:fillRect/>
          </a:stretch>
        </p:blipFill>
        <p:spPr>
          <a:xfrm>
            <a:off x="347019" y="399963"/>
            <a:ext cx="1737511" cy="1255885"/>
          </a:xfrm>
          <a:prstGeom prst="rect">
            <a:avLst/>
          </a:prstGeom>
        </p:spPr>
      </p:pic>
    </p:spTree>
    <p:extLst>
      <p:ext uri="{BB962C8B-B14F-4D97-AF65-F5344CB8AC3E}">
        <p14:creationId xmlns:p14="http://schemas.microsoft.com/office/powerpoint/2010/main" val="3386281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DEBC7-E6D8-4517-81C8-42190E8D474E}"/>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Homework</a:t>
            </a:r>
            <a:endParaRPr lang="en-GB" dirty="0">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530AB737-2ACB-482D-9991-16F18A4A243E}"/>
              </a:ext>
            </a:extLst>
          </p:cNvPr>
          <p:cNvPicPr>
            <a:picLocks noGrp="1" noChangeAspect="1"/>
          </p:cNvPicPr>
          <p:nvPr>
            <p:ph idx="1"/>
          </p:nvPr>
        </p:nvPicPr>
        <p:blipFill>
          <a:blip r:embed="rId2"/>
          <a:stretch>
            <a:fillRect/>
          </a:stretch>
        </p:blipFill>
        <p:spPr>
          <a:xfrm>
            <a:off x="3545216" y="1825625"/>
            <a:ext cx="5101568" cy="4351338"/>
          </a:xfrm>
          <a:prstGeom prst="rect">
            <a:avLst/>
          </a:prstGeom>
        </p:spPr>
      </p:pic>
    </p:spTree>
    <p:extLst>
      <p:ext uri="{BB962C8B-B14F-4D97-AF65-F5344CB8AC3E}">
        <p14:creationId xmlns:p14="http://schemas.microsoft.com/office/powerpoint/2010/main" val="2981825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9340F-AF9A-41D9-A54B-49FDBCC18E32}"/>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Homework</a:t>
            </a:r>
            <a:br>
              <a:rPr lang="en-GB" dirty="0"/>
            </a:br>
            <a:endParaRPr lang="en-GB" dirty="0"/>
          </a:p>
        </p:txBody>
      </p:sp>
      <p:sp>
        <p:nvSpPr>
          <p:cNvPr id="3" name="Content Placeholder 2">
            <a:extLst>
              <a:ext uri="{FF2B5EF4-FFF2-40B4-BE49-F238E27FC236}">
                <a16:creationId xmlns:a16="http://schemas.microsoft.com/office/drawing/2014/main" id="{62571E61-7EA8-4B66-8ABB-CFCD73BC9F0D}"/>
              </a:ext>
            </a:extLst>
          </p:cNvPr>
          <p:cNvSpPr>
            <a:spLocks noGrp="1"/>
          </p:cNvSpPr>
          <p:nvPr>
            <p:ph idx="1"/>
          </p:nvPr>
        </p:nvSpPr>
        <p:spPr/>
        <p:txBody>
          <a:bodyPr/>
          <a:lstStyle/>
          <a:p>
            <a:pPr marL="0" indent="0">
              <a:buNone/>
            </a:pPr>
            <a:r>
              <a:rPr lang="en-US" dirty="0"/>
              <a:t>In the summer term 2020 </a:t>
            </a:r>
            <a:r>
              <a:rPr lang="en-US" dirty="0" err="1"/>
              <a:t>Mrs</a:t>
            </a:r>
            <a:r>
              <a:rPr lang="en-US" dirty="0"/>
              <a:t> Whittle undertook a consultation project on homework. She consulted:</a:t>
            </a:r>
          </a:p>
          <a:p>
            <a:r>
              <a:rPr lang="en-US" dirty="0"/>
              <a:t>Teachers</a:t>
            </a:r>
          </a:p>
          <a:p>
            <a:r>
              <a:rPr lang="en-US" dirty="0"/>
              <a:t>Children</a:t>
            </a:r>
          </a:p>
          <a:p>
            <a:r>
              <a:rPr lang="en-US" dirty="0"/>
              <a:t>Parents </a:t>
            </a:r>
          </a:p>
          <a:p>
            <a:pPr marL="0" indent="0">
              <a:buNone/>
            </a:pPr>
            <a:r>
              <a:rPr lang="en-US" dirty="0"/>
              <a:t>As expected there was not a clear agreement on what homework should look like here at </a:t>
            </a:r>
            <a:r>
              <a:rPr lang="en-US" dirty="0" err="1"/>
              <a:t>CtS</a:t>
            </a:r>
            <a:r>
              <a:rPr lang="en-US" dirty="0"/>
              <a:t>. </a:t>
            </a:r>
          </a:p>
        </p:txBody>
      </p:sp>
      <p:pic>
        <p:nvPicPr>
          <p:cNvPr id="4" name="Picture 3">
            <a:extLst>
              <a:ext uri="{FF2B5EF4-FFF2-40B4-BE49-F238E27FC236}">
                <a16:creationId xmlns:a16="http://schemas.microsoft.com/office/drawing/2014/main" id="{346165FB-AC6C-443F-ABF4-DE3314892DBE}"/>
              </a:ext>
            </a:extLst>
          </p:cNvPr>
          <p:cNvPicPr>
            <a:picLocks noChangeAspect="1"/>
          </p:cNvPicPr>
          <p:nvPr/>
        </p:nvPicPr>
        <p:blipFill>
          <a:blip r:embed="rId2"/>
          <a:stretch>
            <a:fillRect/>
          </a:stretch>
        </p:blipFill>
        <p:spPr>
          <a:xfrm>
            <a:off x="10376355" y="230188"/>
            <a:ext cx="1213209" cy="1249788"/>
          </a:xfrm>
          <a:prstGeom prst="rect">
            <a:avLst/>
          </a:prstGeom>
        </p:spPr>
      </p:pic>
      <p:pic>
        <p:nvPicPr>
          <p:cNvPr id="5" name="Picture 4">
            <a:extLst>
              <a:ext uri="{FF2B5EF4-FFF2-40B4-BE49-F238E27FC236}">
                <a16:creationId xmlns:a16="http://schemas.microsoft.com/office/drawing/2014/main" id="{09E7F18F-00F5-4307-9177-D3F7F4ADA94B}"/>
              </a:ext>
            </a:extLst>
          </p:cNvPr>
          <p:cNvPicPr>
            <a:picLocks noChangeAspect="1"/>
          </p:cNvPicPr>
          <p:nvPr/>
        </p:nvPicPr>
        <p:blipFill>
          <a:blip r:embed="rId3"/>
          <a:stretch>
            <a:fillRect/>
          </a:stretch>
        </p:blipFill>
        <p:spPr>
          <a:xfrm>
            <a:off x="316196" y="434803"/>
            <a:ext cx="1737511" cy="1255885"/>
          </a:xfrm>
          <a:prstGeom prst="rect">
            <a:avLst/>
          </a:prstGeom>
        </p:spPr>
      </p:pic>
    </p:spTree>
    <p:extLst>
      <p:ext uri="{BB962C8B-B14F-4D97-AF65-F5344CB8AC3E}">
        <p14:creationId xmlns:p14="http://schemas.microsoft.com/office/powerpoint/2010/main" val="11537056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9B3FE-33C7-4A39-B493-A1B81C399051}"/>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Teachers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538C306-176F-49C5-B21E-BAF3B4D13012}"/>
              </a:ext>
            </a:extLst>
          </p:cNvPr>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Most</a:t>
            </a:r>
          </a:p>
          <a:p>
            <a:r>
              <a:rPr lang="en-US" dirty="0">
                <a:latin typeface="Arial" panose="020B0604020202020204" pitchFamily="34" charset="0"/>
                <a:cs typeface="Arial" panose="020B0604020202020204" pitchFamily="34" charset="0"/>
              </a:rPr>
              <a:t>Like the projects</a:t>
            </a:r>
          </a:p>
          <a:p>
            <a:r>
              <a:rPr lang="en-US" dirty="0">
                <a:latin typeface="Arial" panose="020B0604020202020204" pitchFamily="34" charset="0"/>
                <a:cs typeface="Arial" panose="020B0604020202020204" pitchFamily="34" charset="0"/>
              </a:rPr>
              <a:t>Reading every day</a:t>
            </a:r>
          </a:p>
          <a:p>
            <a:r>
              <a:rPr lang="en-US" dirty="0">
                <a:latin typeface="Arial" panose="020B0604020202020204" pitchFamily="34" charset="0"/>
                <a:cs typeface="Arial" panose="020B0604020202020204" pitchFamily="34" charset="0"/>
              </a:rPr>
              <a:t>Spellings and tables practice every day</a:t>
            </a:r>
          </a:p>
          <a:p>
            <a:r>
              <a:rPr lang="en-US" dirty="0">
                <a:latin typeface="Arial" panose="020B0604020202020204" pitchFamily="34" charset="0"/>
                <a:cs typeface="Arial" panose="020B0604020202020204" pitchFamily="34" charset="0"/>
              </a:rPr>
              <a:t>Homework should be independent</a:t>
            </a:r>
          </a:p>
          <a:p>
            <a:r>
              <a:rPr lang="en-US" dirty="0">
                <a:latin typeface="Arial" panose="020B0604020202020204" pitchFamily="34" charset="0"/>
                <a:cs typeface="Arial" panose="020B0604020202020204" pitchFamily="34" charset="0"/>
              </a:rPr>
              <a:t>Marking and feedback should not be increased</a:t>
            </a:r>
          </a:p>
          <a:p>
            <a:endParaRPr lang="en-GB" dirty="0"/>
          </a:p>
        </p:txBody>
      </p:sp>
      <p:pic>
        <p:nvPicPr>
          <p:cNvPr id="4" name="Picture 3">
            <a:extLst>
              <a:ext uri="{FF2B5EF4-FFF2-40B4-BE49-F238E27FC236}">
                <a16:creationId xmlns:a16="http://schemas.microsoft.com/office/drawing/2014/main" id="{2CA12D43-0B59-4476-AFB1-CF42E1C89ED5}"/>
              </a:ext>
            </a:extLst>
          </p:cNvPr>
          <p:cNvPicPr>
            <a:picLocks noChangeAspect="1"/>
          </p:cNvPicPr>
          <p:nvPr/>
        </p:nvPicPr>
        <p:blipFill>
          <a:blip r:embed="rId2"/>
          <a:stretch>
            <a:fillRect/>
          </a:stretch>
        </p:blipFill>
        <p:spPr>
          <a:xfrm>
            <a:off x="10660835" y="508369"/>
            <a:ext cx="1213209" cy="1249788"/>
          </a:xfrm>
          <a:prstGeom prst="rect">
            <a:avLst/>
          </a:prstGeom>
        </p:spPr>
      </p:pic>
      <p:pic>
        <p:nvPicPr>
          <p:cNvPr id="5" name="Picture 4">
            <a:extLst>
              <a:ext uri="{FF2B5EF4-FFF2-40B4-BE49-F238E27FC236}">
                <a16:creationId xmlns:a16="http://schemas.microsoft.com/office/drawing/2014/main" id="{82845CC5-A6DF-45ED-AB8C-0215C4DE0624}"/>
              </a:ext>
            </a:extLst>
          </p:cNvPr>
          <p:cNvPicPr>
            <a:picLocks noChangeAspect="1"/>
          </p:cNvPicPr>
          <p:nvPr/>
        </p:nvPicPr>
        <p:blipFill>
          <a:blip r:embed="rId3"/>
          <a:stretch>
            <a:fillRect/>
          </a:stretch>
        </p:blipFill>
        <p:spPr>
          <a:xfrm>
            <a:off x="162084" y="365125"/>
            <a:ext cx="1737511" cy="1255885"/>
          </a:xfrm>
          <a:prstGeom prst="rect">
            <a:avLst/>
          </a:prstGeom>
        </p:spPr>
      </p:pic>
    </p:spTree>
    <p:extLst>
      <p:ext uri="{BB962C8B-B14F-4D97-AF65-F5344CB8AC3E}">
        <p14:creationId xmlns:p14="http://schemas.microsoft.com/office/powerpoint/2010/main" val="39902720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B1F0E-A98F-4042-BBF3-AFF255A2A56C}"/>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Children</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7D370BD-E242-481F-A762-6666F9AE0B55}"/>
              </a:ext>
            </a:extLst>
          </p:cNvPr>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Most</a:t>
            </a:r>
          </a:p>
          <a:p>
            <a:r>
              <a:rPr lang="en-US" dirty="0">
                <a:latin typeface="Arial" panose="020B0604020202020204" pitchFamily="34" charset="0"/>
                <a:cs typeface="Arial" panose="020B0604020202020204" pitchFamily="34" charset="0"/>
              </a:rPr>
              <a:t>Like doing the projects</a:t>
            </a:r>
          </a:p>
          <a:p>
            <a:r>
              <a:rPr lang="en-US" dirty="0">
                <a:latin typeface="Arial" panose="020B0604020202020204" pitchFamily="34" charset="0"/>
                <a:cs typeface="Arial" panose="020B0604020202020204" pitchFamily="34" charset="0"/>
              </a:rPr>
              <a:t>They get the right amount but some KS2 children would </a:t>
            </a:r>
            <a:r>
              <a:rPr lang="en-US" dirty="0" err="1">
                <a:latin typeface="Arial" panose="020B0604020202020204" pitchFamily="34" charset="0"/>
                <a:cs typeface="Arial" panose="020B0604020202020204" pitchFamily="34" charset="0"/>
              </a:rPr>
              <a:t>likea</a:t>
            </a:r>
            <a:r>
              <a:rPr lang="en-US" dirty="0">
                <a:latin typeface="Arial" panose="020B0604020202020204" pitchFamily="34" charset="0"/>
                <a:cs typeface="Arial" panose="020B0604020202020204" pitchFamily="34" charset="0"/>
              </a:rPr>
              <a:t> little more</a:t>
            </a:r>
          </a:p>
          <a:p>
            <a:r>
              <a:rPr lang="en-US" dirty="0">
                <a:latin typeface="Arial" panose="020B0604020202020204" pitchFamily="34" charset="0"/>
                <a:cs typeface="Arial" panose="020B0604020202020204" pitchFamily="34" charset="0"/>
              </a:rPr>
              <a:t>It shouldn't be harder</a:t>
            </a:r>
          </a:p>
          <a:p>
            <a:r>
              <a:rPr lang="en-US" dirty="0">
                <a:latin typeface="Arial" panose="020B0604020202020204" pitchFamily="34" charset="0"/>
                <a:cs typeface="Arial" panose="020B0604020202020204" pitchFamily="34" charset="0"/>
              </a:rPr>
              <a:t>Parents shouldn’t do the project for them</a:t>
            </a:r>
          </a:p>
          <a:p>
            <a:endParaRPr lang="en-GB" dirty="0"/>
          </a:p>
        </p:txBody>
      </p:sp>
      <p:pic>
        <p:nvPicPr>
          <p:cNvPr id="4" name="Picture 3">
            <a:extLst>
              <a:ext uri="{FF2B5EF4-FFF2-40B4-BE49-F238E27FC236}">
                <a16:creationId xmlns:a16="http://schemas.microsoft.com/office/drawing/2014/main" id="{B01D8117-9BC4-44CD-9436-499BBA576A30}"/>
              </a:ext>
            </a:extLst>
          </p:cNvPr>
          <p:cNvPicPr>
            <a:picLocks noChangeAspect="1"/>
          </p:cNvPicPr>
          <p:nvPr/>
        </p:nvPicPr>
        <p:blipFill>
          <a:blip r:embed="rId2"/>
          <a:stretch>
            <a:fillRect/>
          </a:stretch>
        </p:blipFill>
        <p:spPr>
          <a:xfrm>
            <a:off x="10416995" y="508369"/>
            <a:ext cx="1213209" cy="1249788"/>
          </a:xfrm>
          <a:prstGeom prst="rect">
            <a:avLst/>
          </a:prstGeom>
        </p:spPr>
      </p:pic>
      <p:pic>
        <p:nvPicPr>
          <p:cNvPr id="5" name="Picture 4">
            <a:extLst>
              <a:ext uri="{FF2B5EF4-FFF2-40B4-BE49-F238E27FC236}">
                <a16:creationId xmlns:a16="http://schemas.microsoft.com/office/drawing/2014/main" id="{F55BE595-1D01-46A3-AC8E-8864BB92DD23}"/>
              </a:ext>
            </a:extLst>
          </p:cNvPr>
          <p:cNvPicPr>
            <a:picLocks noChangeAspect="1"/>
          </p:cNvPicPr>
          <p:nvPr/>
        </p:nvPicPr>
        <p:blipFill>
          <a:blip r:embed="rId3"/>
          <a:stretch>
            <a:fillRect/>
          </a:stretch>
        </p:blipFill>
        <p:spPr>
          <a:xfrm>
            <a:off x="192907" y="399963"/>
            <a:ext cx="1737511" cy="1255885"/>
          </a:xfrm>
          <a:prstGeom prst="rect">
            <a:avLst/>
          </a:prstGeom>
        </p:spPr>
      </p:pic>
    </p:spTree>
    <p:extLst>
      <p:ext uri="{BB962C8B-B14F-4D97-AF65-F5344CB8AC3E}">
        <p14:creationId xmlns:p14="http://schemas.microsoft.com/office/powerpoint/2010/main" val="1955104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883E3-A28C-4206-81F3-A5C5ACB1A36A}"/>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Parents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569EE87-9AE4-4AF0-91E9-DF5D735716DA}"/>
              </a:ext>
            </a:extLst>
          </p:cNvPr>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Most:</a:t>
            </a:r>
          </a:p>
          <a:p>
            <a:r>
              <a:rPr lang="en-US" dirty="0">
                <a:latin typeface="Arial" panose="020B0604020202020204" pitchFamily="34" charset="0"/>
                <a:cs typeface="Arial" panose="020B0604020202020204" pitchFamily="34" charset="0"/>
              </a:rPr>
              <a:t>Don’t like projects</a:t>
            </a:r>
          </a:p>
          <a:p>
            <a:r>
              <a:rPr lang="en-US" dirty="0">
                <a:latin typeface="Arial" panose="020B0604020202020204" pitchFamily="34" charset="0"/>
                <a:cs typeface="Arial" panose="020B0604020202020204" pitchFamily="34" charset="0"/>
              </a:rPr>
              <a:t>Challenge is about right</a:t>
            </a:r>
          </a:p>
          <a:p>
            <a:r>
              <a:rPr lang="en-US" dirty="0">
                <a:latin typeface="Arial" panose="020B0604020202020204" pitchFamily="34" charset="0"/>
                <a:cs typeface="Arial" panose="020B0604020202020204" pitchFamily="34" charset="0"/>
              </a:rPr>
              <a:t>Children enjoy doing homework</a:t>
            </a:r>
          </a:p>
          <a:p>
            <a:r>
              <a:rPr lang="en-US" dirty="0">
                <a:latin typeface="Arial" panose="020B0604020202020204" pitchFamily="34" charset="0"/>
                <a:cs typeface="Arial" panose="020B0604020202020204" pitchFamily="34" charset="0"/>
              </a:rPr>
              <a:t>Want homework linked to </a:t>
            </a:r>
            <a:r>
              <a:rPr lang="en-US" dirty="0" err="1">
                <a:latin typeface="Arial" panose="020B0604020202020204" pitchFamily="34" charset="0"/>
                <a:cs typeface="Arial" panose="020B0604020202020204" pitchFamily="34" charset="0"/>
              </a:rPr>
              <a:t>Maths</a:t>
            </a:r>
            <a:r>
              <a:rPr lang="en-US" dirty="0">
                <a:latin typeface="Arial" panose="020B0604020202020204" pitchFamily="34" charset="0"/>
                <a:cs typeface="Arial" panose="020B0604020202020204" pitchFamily="34" charset="0"/>
              </a:rPr>
              <a:t> and English</a:t>
            </a:r>
          </a:p>
          <a:p>
            <a:r>
              <a:rPr lang="en-US" dirty="0">
                <a:latin typeface="Arial" panose="020B0604020202020204" pitchFamily="34" charset="0"/>
                <a:cs typeface="Arial" panose="020B0604020202020204" pitchFamily="34" charset="0"/>
              </a:rPr>
              <a:t>Want to help their children with homework </a:t>
            </a:r>
          </a:p>
          <a:p>
            <a:r>
              <a:rPr lang="en-US" dirty="0">
                <a:latin typeface="Arial" panose="020B0604020202020204" pitchFamily="34" charset="0"/>
                <a:cs typeface="Arial" panose="020B0604020202020204" pitchFamily="34" charset="0"/>
              </a:rPr>
              <a:t>Don’t want their children blamed if they haven’t completed the homework</a:t>
            </a: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DEF12AD-45BE-468E-83AC-DE3787F5309E}"/>
              </a:ext>
            </a:extLst>
          </p:cNvPr>
          <p:cNvPicPr>
            <a:picLocks noChangeAspect="1"/>
          </p:cNvPicPr>
          <p:nvPr/>
        </p:nvPicPr>
        <p:blipFill>
          <a:blip r:embed="rId2"/>
          <a:stretch>
            <a:fillRect/>
          </a:stretch>
        </p:blipFill>
        <p:spPr>
          <a:xfrm>
            <a:off x="10747195" y="385020"/>
            <a:ext cx="1213209" cy="1249788"/>
          </a:xfrm>
          <a:prstGeom prst="rect">
            <a:avLst/>
          </a:prstGeom>
        </p:spPr>
      </p:pic>
      <p:pic>
        <p:nvPicPr>
          <p:cNvPr id="5" name="Picture 4">
            <a:extLst>
              <a:ext uri="{FF2B5EF4-FFF2-40B4-BE49-F238E27FC236}">
                <a16:creationId xmlns:a16="http://schemas.microsoft.com/office/drawing/2014/main" id="{297969C2-3C90-4D61-A822-058176D160EB}"/>
              </a:ext>
            </a:extLst>
          </p:cNvPr>
          <p:cNvPicPr>
            <a:picLocks noChangeAspect="1"/>
          </p:cNvPicPr>
          <p:nvPr/>
        </p:nvPicPr>
        <p:blipFill>
          <a:blip r:embed="rId3"/>
          <a:stretch>
            <a:fillRect/>
          </a:stretch>
        </p:blipFill>
        <p:spPr>
          <a:xfrm>
            <a:off x="449761" y="434803"/>
            <a:ext cx="1737511" cy="1255885"/>
          </a:xfrm>
          <a:prstGeom prst="rect">
            <a:avLst/>
          </a:prstGeom>
        </p:spPr>
      </p:pic>
    </p:spTree>
    <p:extLst>
      <p:ext uri="{BB962C8B-B14F-4D97-AF65-F5344CB8AC3E}">
        <p14:creationId xmlns:p14="http://schemas.microsoft.com/office/powerpoint/2010/main" val="22055397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5DBCF-2ADC-424E-ABBA-007B3F67D2E4}"/>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Going Forward</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ACBCE8D-96CD-4AEA-A9A0-CFFB80667575}"/>
              </a:ext>
            </a:extLst>
          </p:cNvPr>
          <p:cNvSpPr>
            <a:spLocks noGrp="1"/>
          </p:cNvSpPr>
          <p:nvPr>
            <p:ph idx="1"/>
          </p:nvPr>
        </p:nvSpPr>
        <p:spPr/>
        <p:txBody>
          <a:bodyPr>
            <a:normAutofit fontScale="62500" lnSpcReduction="20000"/>
          </a:bodyPr>
          <a:lstStyle/>
          <a:p>
            <a:r>
              <a:rPr lang="en-US" dirty="0">
                <a:latin typeface="Arial" panose="020B0604020202020204" pitchFamily="34" charset="0"/>
                <a:cs typeface="Arial" panose="020B0604020202020204" pitchFamily="34" charset="0"/>
              </a:rPr>
              <a:t>Foundation – all children will be expected to read daily, wherever possible. </a:t>
            </a:r>
          </a:p>
          <a:p>
            <a:r>
              <a:rPr lang="en-US" dirty="0">
                <a:latin typeface="Arial" panose="020B0604020202020204" pitchFamily="34" charset="0"/>
                <a:cs typeface="Arial" panose="020B0604020202020204" pitchFamily="34" charset="0"/>
              </a:rPr>
              <a:t>Key Stage 1 – all children will be expected to read daily, wherever possible and learn spellings for a weekly test. New spellings will be given out on a Friday and tested the following Friday. Foundation children will also be expected to </a:t>
            </a:r>
            <a:r>
              <a:rPr lang="en-US" dirty="0" err="1">
                <a:latin typeface="Arial" panose="020B0604020202020204" pitchFamily="34" charset="0"/>
                <a:cs typeface="Arial" panose="020B0604020202020204" pitchFamily="34" charset="0"/>
              </a:rPr>
              <a:t>practise</a:t>
            </a:r>
            <a:r>
              <a:rPr lang="en-US" dirty="0">
                <a:latin typeface="Arial" panose="020B0604020202020204" pitchFamily="34" charset="0"/>
                <a:cs typeface="Arial" panose="020B0604020202020204" pitchFamily="34" charset="0"/>
              </a:rPr>
              <a:t> common exception words. </a:t>
            </a:r>
          </a:p>
          <a:p>
            <a:r>
              <a:rPr lang="en-US" dirty="0">
                <a:latin typeface="Arial" panose="020B0604020202020204" pitchFamily="34" charset="0"/>
                <a:cs typeface="Arial" panose="020B0604020202020204" pitchFamily="34" charset="0"/>
              </a:rPr>
              <a:t>Key Stage 2 - all children will be expected to read daily, wherever possible, and learn spellings for a weekly test. New spellings will be given out on a Friday and tested the following Friday. Children must also complete a minimum of 5 Garage games on Times Tables </a:t>
            </a:r>
            <a:r>
              <a:rPr lang="en-US" dirty="0" err="1">
                <a:latin typeface="Arial" panose="020B0604020202020204" pitchFamily="34" charset="0"/>
                <a:cs typeface="Arial" panose="020B0604020202020204" pitchFamily="34" charset="0"/>
              </a:rPr>
              <a:t>Rockstars</a:t>
            </a:r>
            <a:r>
              <a:rPr lang="en-US" dirty="0">
                <a:latin typeface="Arial" panose="020B0604020202020204" pitchFamily="34" charset="0"/>
                <a:cs typeface="Arial" panose="020B0604020202020204" pitchFamily="34" charset="0"/>
              </a:rPr>
              <a:t> weekly (new games are set on Friday to be completed by the following Thursday). </a:t>
            </a:r>
          </a:p>
          <a:p>
            <a:r>
              <a:rPr lang="en-US" dirty="0">
                <a:latin typeface="Arial" panose="020B0604020202020204" pitchFamily="34" charset="0"/>
                <a:cs typeface="Arial" panose="020B0604020202020204" pitchFamily="34" charset="0"/>
              </a:rPr>
              <a:t>A weekly </a:t>
            </a:r>
            <a:r>
              <a:rPr lang="en-US" dirty="0" err="1">
                <a:latin typeface="Arial" panose="020B0604020202020204" pitchFamily="34" charset="0"/>
                <a:cs typeface="Arial" panose="020B0604020202020204" pitchFamily="34" charset="0"/>
              </a:rPr>
              <a:t>Maths</a:t>
            </a:r>
            <a:r>
              <a:rPr lang="en-US" dirty="0">
                <a:latin typeface="Arial" panose="020B0604020202020204" pitchFamily="34" charset="0"/>
                <a:cs typeface="Arial" panose="020B0604020202020204" pitchFamily="34" charset="0"/>
              </a:rPr>
              <a:t> and English task will also be set using the online platforms </a:t>
            </a:r>
            <a:r>
              <a:rPr lang="en-US" dirty="0" err="1">
                <a:latin typeface="Arial" panose="020B0604020202020204" pitchFamily="34" charset="0"/>
                <a:cs typeface="Arial" panose="020B0604020202020204" pitchFamily="34" charset="0"/>
              </a:rPr>
              <a:t>MyMaths</a:t>
            </a:r>
            <a:r>
              <a:rPr lang="en-US" dirty="0">
                <a:latin typeface="Arial" panose="020B0604020202020204" pitchFamily="34" charset="0"/>
                <a:cs typeface="Arial" panose="020B0604020202020204" pitchFamily="34" charset="0"/>
              </a:rPr>
              <a:t> and Reading Eggs respectively. These will support learning in class and will be explained to children before they become live. It is our intention not to set homework that child a cannot already do </a:t>
            </a:r>
            <a:r>
              <a:rPr lang="en-US" dirty="0" err="1">
                <a:latin typeface="Arial" panose="020B0604020202020204" pitchFamily="34" charset="0"/>
                <a:cs typeface="Arial" panose="020B0604020202020204" pitchFamily="34" charset="0"/>
              </a:rPr>
              <a:t>i.e</a:t>
            </a:r>
            <a:r>
              <a:rPr lang="en-US" dirty="0">
                <a:latin typeface="Arial" panose="020B0604020202020204" pitchFamily="34" charset="0"/>
                <a:cs typeface="Arial" panose="020B0604020202020204" pitchFamily="34" charset="0"/>
              </a:rPr>
              <a:t> parents are not expected to teach new skills. Tasks will be set on Thursday and should be completed by the following Tuesday. </a:t>
            </a:r>
          </a:p>
          <a:p>
            <a:r>
              <a:rPr lang="en-US" dirty="0">
                <a:latin typeface="Arial" panose="020B0604020202020204" pitchFamily="34" charset="0"/>
                <a:cs typeface="Arial" panose="020B0604020202020204" pitchFamily="34" charset="0"/>
              </a:rPr>
              <a:t>Children will be expected to complete 4 pieces of </a:t>
            </a:r>
            <a:r>
              <a:rPr lang="en-US" dirty="0" err="1">
                <a:latin typeface="Arial" panose="020B0604020202020204" pitchFamily="34" charset="0"/>
                <a:cs typeface="Arial" panose="020B0604020202020204" pitchFamily="34" charset="0"/>
              </a:rPr>
              <a:t>Maths</a:t>
            </a:r>
            <a:r>
              <a:rPr lang="en-US" dirty="0">
                <a:latin typeface="Arial" panose="020B0604020202020204" pitchFamily="34" charset="0"/>
                <a:cs typeface="Arial" panose="020B0604020202020204" pitchFamily="34" charset="0"/>
              </a:rPr>
              <a:t> and English during each half term period. They will receive 2 dojos for each piece of work submitted, with those children meeting the minimum requirement being given a certificate of achievement. </a:t>
            </a:r>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39BF2F09-F2E9-4C8C-99DC-07081E4B545C}"/>
              </a:ext>
            </a:extLst>
          </p:cNvPr>
          <p:cNvPicPr>
            <a:picLocks noChangeAspect="1"/>
          </p:cNvPicPr>
          <p:nvPr/>
        </p:nvPicPr>
        <p:blipFill>
          <a:blip r:embed="rId2"/>
          <a:stretch>
            <a:fillRect/>
          </a:stretch>
        </p:blipFill>
        <p:spPr>
          <a:xfrm>
            <a:off x="10747195" y="508369"/>
            <a:ext cx="1213209" cy="1249788"/>
          </a:xfrm>
          <a:prstGeom prst="rect">
            <a:avLst/>
          </a:prstGeom>
        </p:spPr>
      </p:pic>
      <p:pic>
        <p:nvPicPr>
          <p:cNvPr id="5" name="Picture 4">
            <a:extLst>
              <a:ext uri="{FF2B5EF4-FFF2-40B4-BE49-F238E27FC236}">
                <a16:creationId xmlns:a16="http://schemas.microsoft.com/office/drawing/2014/main" id="{3E15DED7-7BA2-4AC7-8D5E-5B71F354B81A}"/>
              </a:ext>
            </a:extLst>
          </p:cNvPr>
          <p:cNvPicPr>
            <a:picLocks noChangeAspect="1"/>
          </p:cNvPicPr>
          <p:nvPr/>
        </p:nvPicPr>
        <p:blipFill>
          <a:blip r:embed="rId3"/>
          <a:stretch>
            <a:fillRect/>
          </a:stretch>
        </p:blipFill>
        <p:spPr>
          <a:xfrm>
            <a:off x="231596" y="365125"/>
            <a:ext cx="1737511" cy="1255885"/>
          </a:xfrm>
          <a:prstGeom prst="rect">
            <a:avLst/>
          </a:prstGeom>
        </p:spPr>
      </p:pic>
    </p:spTree>
    <p:extLst>
      <p:ext uri="{BB962C8B-B14F-4D97-AF65-F5344CB8AC3E}">
        <p14:creationId xmlns:p14="http://schemas.microsoft.com/office/powerpoint/2010/main" val="31486368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rist the Sower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21" y="259340"/>
            <a:ext cx="2447925" cy="18669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10 Features You Might Not Know About Reading Eggs and Reading Eggspress  | Edmentum 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2421" y="259340"/>
            <a:ext cx="2867395" cy="18669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30155" y="2410691"/>
            <a:ext cx="9767453" cy="4031873"/>
          </a:xfrm>
          <a:prstGeom prst="rect">
            <a:avLst/>
          </a:prstGeom>
          <a:noFill/>
        </p:spPr>
        <p:txBody>
          <a:bodyPr wrap="square" rtlCol="0">
            <a:spAutoFit/>
          </a:bodyPr>
          <a:lstStyle/>
          <a:p>
            <a:pPr algn="ctr"/>
            <a:r>
              <a:rPr lang="en-GB" sz="6000" b="1" dirty="0">
                <a:latin typeface="Arial" panose="020B0604020202020204" pitchFamily="34" charset="0"/>
                <a:cs typeface="Arial" panose="020B0604020202020204" pitchFamily="34" charset="0"/>
              </a:rPr>
              <a:t>Reading Eggs and Reading Eggspress</a:t>
            </a:r>
          </a:p>
          <a:p>
            <a:pPr algn="ctr"/>
            <a:endParaRPr lang="en-GB" sz="4000" dirty="0">
              <a:latin typeface="Arial" panose="020B0604020202020204" pitchFamily="34" charset="0"/>
              <a:cs typeface="Arial" panose="020B0604020202020204" pitchFamily="34" charset="0"/>
            </a:endParaRPr>
          </a:p>
          <a:p>
            <a:pPr algn="ctr"/>
            <a:r>
              <a:rPr lang="en-GB" sz="4000" dirty="0">
                <a:latin typeface="Arial" panose="020B0604020202020204" pitchFamily="34" charset="0"/>
                <a:cs typeface="Arial" panose="020B0604020202020204" pitchFamily="34" charset="0"/>
              </a:rPr>
              <a:t>Parents Meeting </a:t>
            </a:r>
          </a:p>
          <a:p>
            <a:pPr algn="ct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Monday 18</a:t>
            </a:r>
            <a:r>
              <a:rPr lang="en-GB" sz="2800" baseline="30000" dirty="0">
                <a:latin typeface="Arial" panose="020B0604020202020204" pitchFamily="34" charset="0"/>
                <a:cs typeface="Arial" panose="020B0604020202020204" pitchFamily="34" charset="0"/>
              </a:rPr>
              <a:t>th</a:t>
            </a:r>
            <a:r>
              <a:rPr lang="en-GB" sz="2800" dirty="0">
                <a:latin typeface="Arial" panose="020B0604020202020204" pitchFamily="34" charset="0"/>
                <a:cs typeface="Arial" panose="020B0604020202020204" pitchFamily="34" charset="0"/>
              </a:rPr>
              <a:t> October 2021</a:t>
            </a:r>
            <a:endParaRPr lang="en-GB"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9131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ome - Reading Eggspress | Where reading is just part of the adventure!"/>
          <p:cNvPicPr>
            <a:picLocks noChangeAspect="1" noChangeArrowheads="1"/>
          </p:cNvPicPr>
          <p:nvPr/>
        </p:nvPicPr>
        <p:blipFill rotWithShape="1">
          <a:blip r:embed="rId3">
            <a:extLst>
              <a:ext uri="{28A0092B-C50C-407E-A947-70E740481C1C}">
                <a14:useLocalDpi xmlns:a14="http://schemas.microsoft.com/office/drawing/2010/main" val="0"/>
              </a:ext>
            </a:extLst>
          </a:blip>
          <a:srcRect l="21295" r="20992"/>
          <a:stretch/>
        </p:blipFill>
        <p:spPr bwMode="auto">
          <a:xfrm>
            <a:off x="1745672" y="124690"/>
            <a:ext cx="8991601" cy="660892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299855" y="1662545"/>
            <a:ext cx="1981200" cy="443346"/>
          </a:xfrm>
          <a:prstGeom prst="rect">
            <a:avLst/>
          </a:prstGeom>
          <a:solidFill>
            <a:srgbClr val="A1CFF0"/>
          </a:solidFill>
          <a:ln>
            <a:solidFill>
              <a:srgbClr val="A1CF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5250872" y="1690255"/>
            <a:ext cx="1981200" cy="443346"/>
          </a:xfrm>
          <a:prstGeom prst="rect">
            <a:avLst/>
          </a:prstGeom>
          <a:solidFill>
            <a:srgbClr val="A5A8D4"/>
          </a:solidFill>
          <a:ln>
            <a:solidFill>
              <a:srgbClr val="A5A8D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8201889" y="1690255"/>
            <a:ext cx="1981200" cy="443346"/>
          </a:xfrm>
          <a:prstGeom prst="rect">
            <a:avLst/>
          </a:prstGeom>
          <a:solidFill>
            <a:srgbClr val="A287BE"/>
          </a:solidFill>
          <a:ln>
            <a:solidFill>
              <a:srgbClr val="A287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50466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15424" y="218659"/>
            <a:ext cx="11740552" cy="5943602"/>
          </a:xfrm>
          <a:prstGeom prst="rect">
            <a:avLst/>
          </a:prstGeom>
        </p:spPr>
      </p:pic>
      <p:sp>
        <p:nvSpPr>
          <p:cNvPr id="3" name="Oval 2"/>
          <p:cNvSpPr/>
          <p:nvPr/>
        </p:nvSpPr>
        <p:spPr>
          <a:xfrm>
            <a:off x="8130209" y="477079"/>
            <a:ext cx="1311965" cy="89452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15424" y="6257190"/>
            <a:ext cx="11740552" cy="461665"/>
          </a:xfrm>
          <a:prstGeom prst="rect">
            <a:avLst/>
          </a:prstGeom>
          <a:noFill/>
        </p:spPr>
        <p:txBody>
          <a:bodyPr wrap="square" rtlCol="0">
            <a:spAutoFit/>
          </a:bodyPr>
          <a:lstStyle/>
          <a:p>
            <a:pPr algn="ctr"/>
            <a:r>
              <a:rPr lang="en-GB" sz="2400" b="1" dirty="0">
                <a:latin typeface="Arial" panose="020B0604020202020204" pitchFamily="34" charset="0"/>
                <a:cs typeface="Arial" panose="020B0604020202020204" pitchFamily="34" charset="0"/>
                <a:hlinkClick r:id="rId4"/>
              </a:rPr>
              <a:t>www.readingeggs.co.uk</a:t>
            </a:r>
            <a:r>
              <a:rPr lang="en-GB" sz="2400" b="1" dirty="0">
                <a:latin typeface="Arial" panose="020B0604020202020204" pitchFamily="34" charset="0"/>
                <a:cs typeface="Arial" panose="020B0604020202020204" pitchFamily="34" charset="0"/>
              </a:rPr>
              <a:t> </a:t>
            </a:r>
          </a:p>
        </p:txBody>
      </p:sp>
      <p:cxnSp>
        <p:nvCxnSpPr>
          <p:cNvPr id="6" name="Straight Arrow Connector 5"/>
          <p:cNvCxnSpPr>
            <a:endCxn id="3" idx="3"/>
          </p:cNvCxnSpPr>
          <p:nvPr/>
        </p:nvCxnSpPr>
        <p:spPr>
          <a:xfrm flipV="1">
            <a:off x="5744817" y="1240601"/>
            <a:ext cx="2577525" cy="1949859"/>
          </a:xfrm>
          <a:prstGeom prst="straightConnector1">
            <a:avLst/>
          </a:prstGeom>
          <a:noFill/>
          <a:ln w="57150">
            <a:solidFill>
              <a:srgbClr val="FF0000"/>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cxnSp>
      <p:pic>
        <p:nvPicPr>
          <p:cNvPr id="7" name="Picture 6"/>
          <p:cNvPicPr>
            <a:picLocks noChangeAspect="1"/>
          </p:cNvPicPr>
          <p:nvPr/>
        </p:nvPicPr>
        <p:blipFill>
          <a:blip r:embed="rId5"/>
          <a:stretch>
            <a:fillRect/>
          </a:stretch>
        </p:blipFill>
        <p:spPr>
          <a:xfrm>
            <a:off x="2991219" y="3025165"/>
            <a:ext cx="3267531" cy="1857634"/>
          </a:xfrm>
          <a:prstGeom prst="rect">
            <a:avLst/>
          </a:prstGeom>
        </p:spPr>
      </p:pic>
      <p:sp>
        <p:nvSpPr>
          <p:cNvPr id="8" name="Rectangle 7"/>
          <p:cNvSpPr/>
          <p:nvPr/>
        </p:nvSpPr>
        <p:spPr>
          <a:xfrm>
            <a:off x="3120887" y="3327399"/>
            <a:ext cx="934278" cy="2705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latin typeface="Arial" panose="020B0604020202020204" pitchFamily="34" charset="0"/>
                <a:cs typeface="Arial" panose="020B0604020202020204" pitchFamily="34" charset="0"/>
              </a:rPr>
              <a:t>Name</a:t>
            </a:r>
          </a:p>
        </p:txBody>
      </p:sp>
      <p:sp>
        <p:nvSpPr>
          <p:cNvPr id="9" name="Rectangle 8"/>
          <p:cNvSpPr/>
          <p:nvPr/>
        </p:nvSpPr>
        <p:spPr>
          <a:xfrm>
            <a:off x="3690706" y="3831847"/>
            <a:ext cx="934278" cy="2705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055165" y="4145004"/>
            <a:ext cx="934278" cy="2705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flipV="1">
            <a:off x="5714423" y="3844858"/>
            <a:ext cx="338966" cy="47314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66987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t="13669" b="5515"/>
          <a:stretch/>
        </p:blipFill>
        <p:spPr>
          <a:xfrm>
            <a:off x="249864" y="236483"/>
            <a:ext cx="11692272" cy="5312980"/>
          </a:xfrm>
          <a:prstGeom prst="rect">
            <a:avLst/>
          </a:prstGeom>
        </p:spPr>
      </p:pic>
      <p:sp>
        <p:nvSpPr>
          <p:cNvPr id="3" name="TextBox 2"/>
          <p:cNvSpPr txBox="1"/>
          <p:nvPr/>
        </p:nvSpPr>
        <p:spPr>
          <a:xfrm>
            <a:off x="201584" y="5878818"/>
            <a:ext cx="11740552" cy="584775"/>
          </a:xfrm>
          <a:prstGeom prst="rect">
            <a:avLst/>
          </a:prstGeom>
          <a:noFill/>
        </p:spPr>
        <p:txBody>
          <a:bodyPr wrap="square" rtlCol="0">
            <a:spAutoFit/>
          </a:bodyPr>
          <a:lstStyle/>
          <a:p>
            <a:pPr algn="ctr"/>
            <a:r>
              <a:rPr lang="en-GB" sz="3200" b="1" dirty="0">
                <a:latin typeface="Arial" panose="020B0604020202020204" pitchFamily="34" charset="0"/>
                <a:cs typeface="Arial" panose="020B0604020202020204" pitchFamily="34" charset="0"/>
              </a:rPr>
              <a:t>Key Stage One Login Screen</a:t>
            </a:r>
          </a:p>
        </p:txBody>
      </p:sp>
    </p:spTree>
    <p:extLst>
      <p:ext uri="{BB962C8B-B14F-4D97-AF65-F5344CB8AC3E}">
        <p14:creationId xmlns:p14="http://schemas.microsoft.com/office/powerpoint/2010/main" val="19639313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1584" y="5878818"/>
            <a:ext cx="11740552" cy="584775"/>
          </a:xfrm>
          <a:prstGeom prst="rect">
            <a:avLst/>
          </a:prstGeom>
          <a:noFill/>
        </p:spPr>
        <p:txBody>
          <a:bodyPr wrap="square" rtlCol="0">
            <a:spAutoFit/>
          </a:bodyPr>
          <a:lstStyle/>
          <a:p>
            <a:pPr algn="ctr"/>
            <a:r>
              <a:rPr lang="en-GB" sz="3200" b="1" dirty="0">
                <a:latin typeface="Arial" panose="020B0604020202020204" pitchFamily="34" charset="0"/>
                <a:cs typeface="Arial" panose="020B0604020202020204" pitchFamily="34" charset="0"/>
              </a:rPr>
              <a:t>Key Stage Two Login Screen</a:t>
            </a:r>
          </a:p>
        </p:txBody>
      </p:sp>
      <p:pic>
        <p:nvPicPr>
          <p:cNvPr id="4" name="Picture 3"/>
          <p:cNvPicPr/>
          <p:nvPr/>
        </p:nvPicPr>
        <p:blipFill rotWithShape="1">
          <a:blip r:embed="rId3"/>
          <a:srcRect t="13399" b="6557"/>
          <a:stretch/>
        </p:blipFill>
        <p:spPr>
          <a:xfrm>
            <a:off x="280106" y="268013"/>
            <a:ext cx="11583508" cy="5312980"/>
          </a:xfrm>
          <a:prstGeom prst="rect">
            <a:avLst/>
          </a:prstGeom>
        </p:spPr>
      </p:pic>
    </p:spTree>
    <p:extLst>
      <p:ext uri="{BB962C8B-B14F-4D97-AF65-F5344CB8AC3E}">
        <p14:creationId xmlns:p14="http://schemas.microsoft.com/office/powerpoint/2010/main" val="31344225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0081" y="110358"/>
            <a:ext cx="10511838" cy="6637284"/>
          </a:xfrm>
          <a:prstGeom prst="rect">
            <a:avLst/>
          </a:prstGeom>
        </p:spPr>
      </p:pic>
    </p:spTree>
    <p:extLst>
      <p:ext uri="{BB962C8B-B14F-4D97-AF65-F5344CB8AC3E}">
        <p14:creationId xmlns:p14="http://schemas.microsoft.com/office/powerpoint/2010/main" val="16550296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5969"/>
          <a:stretch/>
        </p:blipFill>
        <p:spPr>
          <a:xfrm>
            <a:off x="635876" y="-36830"/>
            <a:ext cx="10936014" cy="6894830"/>
          </a:xfrm>
          <a:prstGeom prst="rect">
            <a:avLst/>
          </a:prstGeom>
        </p:spPr>
      </p:pic>
    </p:spTree>
    <p:extLst>
      <p:ext uri="{BB962C8B-B14F-4D97-AF65-F5344CB8AC3E}">
        <p14:creationId xmlns:p14="http://schemas.microsoft.com/office/powerpoint/2010/main" val="15296518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85012" y="157654"/>
            <a:ext cx="8821976" cy="6542692"/>
          </a:xfrm>
          <a:prstGeom prst="rect">
            <a:avLst/>
          </a:prstGeom>
        </p:spPr>
      </p:pic>
    </p:spTree>
    <p:extLst>
      <p:ext uri="{BB962C8B-B14F-4D97-AF65-F5344CB8AC3E}">
        <p14:creationId xmlns:p14="http://schemas.microsoft.com/office/powerpoint/2010/main" val="40036142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2206" y="220716"/>
            <a:ext cx="11387588" cy="6416568"/>
          </a:xfrm>
          <a:prstGeom prst="rect">
            <a:avLst/>
          </a:prstGeom>
        </p:spPr>
      </p:pic>
    </p:spTree>
    <p:extLst>
      <p:ext uri="{BB962C8B-B14F-4D97-AF65-F5344CB8AC3E}">
        <p14:creationId xmlns:p14="http://schemas.microsoft.com/office/powerpoint/2010/main" val="11168837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6661" y="110358"/>
            <a:ext cx="11898678" cy="6637284"/>
          </a:xfrm>
          <a:prstGeom prst="rect">
            <a:avLst/>
          </a:prstGeom>
        </p:spPr>
      </p:pic>
    </p:spTree>
    <p:extLst>
      <p:ext uri="{BB962C8B-B14F-4D97-AF65-F5344CB8AC3E}">
        <p14:creationId xmlns:p14="http://schemas.microsoft.com/office/powerpoint/2010/main" val="29982690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70083" y="-19946"/>
            <a:ext cx="7451834" cy="6897892"/>
          </a:xfrm>
          <a:prstGeom prst="rect">
            <a:avLst/>
          </a:prstGeom>
        </p:spPr>
      </p:pic>
    </p:spTree>
    <p:extLst>
      <p:ext uri="{BB962C8B-B14F-4D97-AF65-F5344CB8AC3E}">
        <p14:creationId xmlns:p14="http://schemas.microsoft.com/office/powerpoint/2010/main" val="22747949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8330" y="220716"/>
            <a:ext cx="11715340" cy="6416568"/>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Lessons</a:t>
            </a:r>
          </a:p>
        </p:txBody>
      </p:sp>
    </p:spTree>
    <p:extLst>
      <p:ext uri="{BB962C8B-B14F-4D97-AF65-F5344CB8AC3E}">
        <p14:creationId xmlns:p14="http://schemas.microsoft.com/office/powerpoint/2010/main" val="28372291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l="837" t="13860" r="2661" b="5975"/>
          <a:stretch/>
        </p:blipFill>
        <p:spPr>
          <a:xfrm>
            <a:off x="173421" y="646384"/>
            <a:ext cx="11881307" cy="5549463"/>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Lessons</a:t>
            </a:r>
          </a:p>
        </p:txBody>
      </p:sp>
    </p:spTree>
    <p:extLst>
      <p:ext uri="{BB962C8B-B14F-4D97-AF65-F5344CB8AC3E}">
        <p14:creationId xmlns:p14="http://schemas.microsoft.com/office/powerpoint/2010/main" val="38149219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2667" y="204952"/>
            <a:ext cx="11866666" cy="6448096"/>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Lessons</a:t>
            </a:r>
          </a:p>
        </p:txBody>
      </p:sp>
    </p:spTree>
    <p:extLst>
      <p:ext uri="{BB962C8B-B14F-4D97-AF65-F5344CB8AC3E}">
        <p14:creationId xmlns:p14="http://schemas.microsoft.com/office/powerpoint/2010/main" val="19354085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830" y="204952"/>
            <a:ext cx="11888340" cy="6448096"/>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Library</a:t>
            </a:r>
          </a:p>
        </p:txBody>
      </p:sp>
    </p:spTree>
    <p:extLst>
      <p:ext uri="{BB962C8B-B14F-4D97-AF65-F5344CB8AC3E}">
        <p14:creationId xmlns:p14="http://schemas.microsoft.com/office/powerpoint/2010/main" val="15139983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5614" y="207985"/>
            <a:ext cx="11960772" cy="6442030"/>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Library</a:t>
            </a:r>
          </a:p>
        </p:txBody>
      </p:sp>
    </p:spTree>
    <p:extLst>
      <p:ext uri="{BB962C8B-B14F-4D97-AF65-F5344CB8AC3E}">
        <p14:creationId xmlns:p14="http://schemas.microsoft.com/office/powerpoint/2010/main" val="10087390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54771" y="244198"/>
            <a:ext cx="9974320" cy="6503448"/>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Library</a:t>
            </a:r>
          </a:p>
        </p:txBody>
      </p:sp>
    </p:spTree>
    <p:extLst>
      <p:ext uri="{BB962C8B-B14F-4D97-AF65-F5344CB8AC3E}">
        <p14:creationId xmlns:p14="http://schemas.microsoft.com/office/powerpoint/2010/main" val="28359897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944414" y="189530"/>
            <a:ext cx="10068910" cy="6558116"/>
          </a:xfrm>
          <a:prstGeom prst="rect">
            <a:avLst/>
          </a:prstGeom>
        </p:spPr>
      </p:pic>
      <p:sp>
        <p:nvSpPr>
          <p:cNvPr id="5" name="Rounded Rectangle 4"/>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Library</a:t>
            </a:r>
          </a:p>
        </p:txBody>
      </p:sp>
    </p:spTree>
    <p:extLst>
      <p:ext uri="{BB962C8B-B14F-4D97-AF65-F5344CB8AC3E}">
        <p14:creationId xmlns:p14="http://schemas.microsoft.com/office/powerpoint/2010/main" val="267381520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97116" y="130606"/>
            <a:ext cx="10131974" cy="6617040"/>
          </a:xfrm>
          <a:prstGeom prst="rect">
            <a:avLst/>
          </a:prstGeom>
        </p:spPr>
      </p:pic>
      <p:sp>
        <p:nvSpPr>
          <p:cNvPr id="5" name="Rounded Rectangle 4"/>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Library</a:t>
            </a:r>
          </a:p>
        </p:txBody>
      </p:sp>
    </p:spTree>
    <p:extLst>
      <p:ext uri="{BB962C8B-B14F-4D97-AF65-F5344CB8AC3E}">
        <p14:creationId xmlns:p14="http://schemas.microsoft.com/office/powerpoint/2010/main" val="290372599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5848"/>
          <a:stretch/>
        </p:blipFill>
        <p:spPr>
          <a:xfrm>
            <a:off x="3405351" y="153227"/>
            <a:ext cx="6479629" cy="6456954"/>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Stadium</a:t>
            </a:r>
          </a:p>
        </p:txBody>
      </p:sp>
    </p:spTree>
    <p:extLst>
      <p:ext uri="{BB962C8B-B14F-4D97-AF65-F5344CB8AC3E}">
        <p14:creationId xmlns:p14="http://schemas.microsoft.com/office/powerpoint/2010/main" val="36173909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35275" y="268013"/>
            <a:ext cx="11521450" cy="6321974"/>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Stadium</a:t>
            </a:r>
          </a:p>
        </p:txBody>
      </p:sp>
    </p:spTree>
    <p:extLst>
      <p:ext uri="{BB962C8B-B14F-4D97-AF65-F5344CB8AC3E}">
        <p14:creationId xmlns:p14="http://schemas.microsoft.com/office/powerpoint/2010/main" val="121672244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9030" y="252248"/>
            <a:ext cx="11713940" cy="6353504"/>
          </a:xfrm>
          <a:prstGeom prst="rect">
            <a:avLst/>
          </a:prstGeom>
        </p:spPr>
      </p:pic>
      <p:sp>
        <p:nvSpPr>
          <p:cNvPr id="3" name="Rounded Rectangle 2"/>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Spelling</a:t>
            </a:r>
          </a:p>
        </p:txBody>
      </p:sp>
    </p:spTree>
    <p:extLst>
      <p:ext uri="{BB962C8B-B14F-4D97-AF65-F5344CB8AC3E}">
        <p14:creationId xmlns:p14="http://schemas.microsoft.com/office/powerpoint/2010/main" val="42402658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92166" y="111343"/>
            <a:ext cx="10352690" cy="6635314"/>
          </a:xfrm>
          <a:prstGeom prst="rect">
            <a:avLst/>
          </a:prstGeom>
        </p:spPr>
      </p:pic>
      <p:sp>
        <p:nvSpPr>
          <p:cNvPr id="5" name="Rounded Rectangle 4"/>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Spelling</a:t>
            </a:r>
          </a:p>
        </p:txBody>
      </p:sp>
    </p:spTree>
    <p:extLst>
      <p:ext uri="{BB962C8B-B14F-4D97-AF65-F5344CB8AC3E}">
        <p14:creationId xmlns:p14="http://schemas.microsoft.com/office/powerpoint/2010/main" val="11281457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6651" y="113901"/>
            <a:ext cx="6208301" cy="3401809"/>
          </a:xfrm>
          <a:prstGeom prst="rect">
            <a:avLst/>
          </a:prstGeom>
        </p:spPr>
      </p:pic>
      <p:pic>
        <p:nvPicPr>
          <p:cNvPr id="3" name="Picture 2"/>
          <p:cNvPicPr>
            <a:picLocks noChangeAspect="1"/>
          </p:cNvPicPr>
          <p:nvPr/>
        </p:nvPicPr>
        <p:blipFill>
          <a:blip r:embed="rId3"/>
          <a:stretch>
            <a:fillRect/>
          </a:stretch>
        </p:blipFill>
        <p:spPr>
          <a:xfrm>
            <a:off x="5338409" y="3074276"/>
            <a:ext cx="6695518" cy="3673109"/>
          </a:xfrm>
          <a:prstGeom prst="rect">
            <a:avLst/>
          </a:prstGeom>
        </p:spPr>
      </p:pic>
      <p:sp>
        <p:nvSpPr>
          <p:cNvPr id="4" name="Rounded Rectangle 3"/>
          <p:cNvSpPr/>
          <p:nvPr/>
        </p:nvSpPr>
        <p:spPr>
          <a:xfrm>
            <a:off x="126126" y="5580998"/>
            <a:ext cx="4240922"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Mall and Apartment</a:t>
            </a:r>
          </a:p>
        </p:txBody>
      </p:sp>
    </p:spTree>
    <p:extLst>
      <p:ext uri="{BB962C8B-B14F-4D97-AF65-F5344CB8AC3E}">
        <p14:creationId xmlns:p14="http://schemas.microsoft.com/office/powerpoint/2010/main" val="389412260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15761" y="268014"/>
            <a:ext cx="11560478" cy="6321972"/>
          </a:xfrm>
          <a:prstGeom prst="rect">
            <a:avLst/>
          </a:prstGeom>
        </p:spPr>
      </p:pic>
      <p:sp>
        <p:nvSpPr>
          <p:cNvPr id="5" name="Rounded Rectangle 4"/>
          <p:cNvSpPr/>
          <p:nvPr/>
        </p:nvSpPr>
        <p:spPr>
          <a:xfrm>
            <a:off x="126126" y="5580998"/>
            <a:ext cx="3153104" cy="1166648"/>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Arial" panose="020B0604020202020204" pitchFamily="34" charset="0"/>
                <a:cs typeface="Arial" panose="020B0604020202020204" pitchFamily="34" charset="0"/>
              </a:rPr>
              <a:t>Arcade</a:t>
            </a:r>
          </a:p>
        </p:txBody>
      </p:sp>
    </p:spTree>
    <p:extLst>
      <p:ext uri="{BB962C8B-B14F-4D97-AF65-F5344CB8AC3E}">
        <p14:creationId xmlns:p14="http://schemas.microsoft.com/office/powerpoint/2010/main" val="22687251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rist the Sower - Ho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121" y="259340"/>
            <a:ext cx="2447925" cy="18669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10 Features You Might Not Know About Reading Eggs and Reading Eggspress  | Edmentum Blo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2421" y="259340"/>
            <a:ext cx="2867395" cy="18669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61686" y="3183201"/>
            <a:ext cx="9767453" cy="1938992"/>
          </a:xfrm>
          <a:prstGeom prst="rect">
            <a:avLst/>
          </a:prstGeom>
          <a:noFill/>
        </p:spPr>
        <p:txBody>
          <a:bodyPr wrap="square" rtlCol="0">
            <a:spAutoFit/>
          </a:bodyPr>
          <a:lstStyle/>
          <a:p>
            <a:pPr algn="ctr"/>
            <a:r>
              <a:rPr lang="en-GB" sz="6000" b="1" dirty="0">
                <a:latin typeface="Arial" panose="020B0604020202020204" pitchFamily="34" charset="0"/>
                <a:cs typeface="Arial" panose="020B0604020202020204" pitchFamily="34" charset="0"/>
              </a:rPr>
              <a:t>Using Reading Eggspress for Home Learning</a:t>
            </a:r>
          </a:p>
        </p:txBody>
      </p:sp>
    </p:spTree>
    <p:extLst>
      <p:ext uri="{BB962C8B-B14F-4D97-AF65-F5344CB8AC3E}">
        <p14:creationId xmlns:p14="http://schemas.microsoft.com/office/powerpoint/2010/main" val="20643421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988411" y="2948152"/>
            <a:ext cx="6076655" cy="3909848"/>
          </a:xfrm>
          <a:prstGeom prst="rect">
            <a:avLst/>
          </a:prstGeom>
        </p:spPr>
      </p:pic>
      <p:pic>
        <p:nvPicPr>
          <p:cNvPr id="2" name="Picture 1"/>
          <p:cNvPicPr/>
          <p:nvPr/>
        </p:nvPicPr>
        <p:blipFill rotWithShape="1">
          <a:blip r:embed="rId3"/>
          <a:srcRect l="23344" t="15636" r="24892" b="9090"/>
          <a:stretch/>
        </p:blipFill>
        <p:spPr>
          <a:xfrm>
            <a:off x="204951" y="204952"/>
            <a:ext cx="6266802" cy="5123794"/>
          </a:xfrm>
          <a:prstGeom prst="rect">
            <a:avLst/>
          </a:prstGeom>
        </p:spPr>
      </p:pic>
    </p:spTree>
    <p:extLst>
      <p:ext uri="{BB962C8B-B14F-4D97-AF65-F5344CB8AC3E}">
        <p14:creationId xmlns:p14="http://schemas.microsoft.com/office/powerpoint/2010/main" val="29405762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7010" y="3105175"/>
            <a:ext cx="11595559" cy="2192037"/>
          </a:xfrm>
          <a:prstGeom prst="rect">
            <a:avLst/>
          </a:prstGeom>
        </p:spPr>
      </p:pic>
      <p:pic>
        <p:nvPicPr>
          <p:cNvPr id="5" name="Picture 4"/>
          <p:cNvPicPr>
            <a:picLocks noChangeAspect="1"/>
          </p:cNvPicPr>
          <p:nvPr/>
        </p:nvPicPr>
        <p:blipFill>
          <a:blip r:embed="rId3"/>
          <a:stretch>
            <a:fillRect/>
          </a:stretch>
        </p:blipFill>
        <p:spPr>
          <a:xfrm>
            <a:off x="297010" y="516679"/>
            <a:ext cx="11624837" cy="2131927"/>
          </a:xfrm>
          <a:prstGeom prst="rect">
            <a:avLst/>
          </a:prstGeom>
        </p:spPr>
      </p:pic>
    </p:spTree>
    <p:extLst>
      <p:ext uri="{BB962C8B-B14F-4D97-AF65-F5344CB8AC3E}">
        <p14:creationId xmlns:p14="http://schemas.microsoft.com/office/powerpoint/2010/main" val="66624308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t="-1" b="-4083"/>
          <a:stretch/>
        </p:blipFill>
        <p:spPr>
          <a:xfrm>
            <a:off x="233949" y="1728832"/>
            <a:ext cx="10250120" cy="5271057"/>
          </a:xfrm>
          <a:prstGeom prst="rect">
            <a:avLst/>
          </a:prstGeom>
        </p:spPr>
      </p:pic>
      <p:sp>
        <p:nvSpPr>
          <p:cNvPr id="4" name="Rectangle 3"/>
          <p:cNvSpPr/>
          <p:nvPr/>
        </p:nvSpPr>
        <p:spPr>
          <a:xfrm>
            <a:off x="362608" y="2344217"/>
            <a:ext cx="3507033" cy="4261533"/>
          </a:xfrm>
          <a:prstGeom prst="rect">
            <a:avLst/>
          </a:prstGeom>
          <a:solidFill>
            <a:srgbClr val="FEF3E3"/>
          </a:solidFill>
          <a:ln>
            <a:solidFill>
              <a:srgbClr val="FEF3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233949" y="172789"/>
            <a:ext cx="7617280" cy="1439979"/>
          </a:xfrm>
          <a:prstGeom prst="rect">
            <a:avLst/>
          </a:prstGeom>
        </p:spPr>
      </p:pic>
    </p:spTree>
    <p:extLst>
      <p:ext uri="{BB962C8B-B14F-4D97-AF65-F5344CB8AC3E}">
        <p14:creationId xmlns:p14="http://schemas.microsoft.com/office/powerpoint/2010/main" val="20303484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22A00-85B9-4FD9-95B3-DF6D14C373AA}"/>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To Good and Beyond</a:t>
            </a:r>
            <a:endParaRPr lang="en-GB" dirty="0">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99D0310A-3338-4A2F-9E26-0B06EE635FF3}"/>
              </a:ext>
            </a:extLst>
          </p:cNvPr>
          <p:cNvPicPr>
            <a:picLocks noGrp="1" noChangeAspect="1"/>
          </p:cNvPicPr>
          <p:nvPr>
            <p:ph idx="1"/>
          </p:nvPr>
        </p:nvPicPr>
        <p:blipFill>
          <a:blip r:embed="rId2"/>
          <a:stretch>
            <a:fillRect/>
          </a:stretch>
        </p:blipFill>
        <p:spPr>
          <a:xfrm>
            <a:off x="4195009" y="1825625"/>
            <a:ext cx="3801981" cy="4351338"/>
          </a:xfrm>
          <a:prstGeom prst="rect">
            <a:avLst/>
          </a:prstGeom>
        </p:spPr>
      </p:pic>
      <p:pic>
        <p:nvPicPr>
          <p:cNvPr id="3" name="Picture 2">
            <a:extLst>
              <a:ext uri="{FF2B5EF4-FFF2-40B4-BE49-F238E27FC236}">
                <a16:creationId xmlns:a16="http://schemas.microsoft.com/office/drawing/2014/main" id="{A7CF50AD-BADC-41CF-86BC-3DC34742CA55}"/>
              </a:ext>
            </a:extLst>
          </p:cNvPr>
          <p:cNvPicPr>
            <a:picLocks noChangeAspect="1"/>
          </p:cNvPicPr>
          <p:nvPr/>
        </p:nvPicPr>
        <p:blipFill>
          <a:blip r:embed="rId3"/>
          <a:stretch>
            <a:fillRect/>
          </a:stretch>
        </p:blipFill>
        <p:spPr>
          <a:xfrm>
            <a:off x="10630355" y="365125"/>
            <a:ext cx="1213209" cy="1249788"/>
          </a:xfrm>
          <a:prstGeom prst="rect">
            <a:avLst/>
          </a:prstGeom>
        </p:spPr>
      </p:pic>
      <p:pic>
        <p:nvPicPr>
          <p:cNvPr id="5" name="Picture 4">
            <a:extLst>
              <a:ext uri="{FF2B5EF4-FFF2-40B4-BE49-F238E27FC236}">
                <a16:creationId xmlns:a16="http://schemas.microsoft.com/office/drawing/2014/main" id="{1215322A-D87A-4197-80FD-FF99CD5308F8}"/>
              </a:ext>
            </a:extLst>
          </p:cNvPr>
          <p:cNvPicPr>
            <a:picLocks noChangeAspect="1"/>
          </p:cNvPicPr>
          <p:nvPr/>
        </p:nvPicPr>
        <p:blipFill>
          <a:blip r:embed="rId4"/>
          <a:stretch>
            <a:fillRect/>
          </a:stretch>
        </p:blipFill>
        <p:spPr>
          <a:xfrm>
            <a:off x="254552" y="359028"/>
            <a:ext cx="1737511" cy="1255885"/>
          </a:xfrm>
          <a:prstGeom prst="rect">
            <a:avLst/>
          </a:prstGeom>
        </p:spPr>
      </p:pic>
    </p:spTree>
    <p:extLst>
      <p:ext uri="{BB962C8B-B14F-4D97-AF65-F5344CB8AC3E}">
        <p14:creationId xmlns:p14="http://schemas.microsoft.com/office/powerpoint/2010/main" val="336546351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8DC91-5067-438E-B54B-5F81ECBC7580}"/>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The school in 2018</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BFBA65E-72EA-49EB-8A96-E9CFDBF55716}"/>
              </a:ext>
            </a:extLst>
          </p:cNvPr>
          <p:cNvSpPr>
            <a:spLocks noGrp="1"/>
          </p:cNvSpPr>
          <p:nvPr>
            <p:ph idx="1"/>
          </p:nvPr>
        </p:nvSpPr>
        <p:spPr/>
        <p:txBody>
          <a:bodyPr>
            <a:normAutofit fontScale="92500" lnSpcReduction="20000"/>
          </a:bodyPr>
          <a:lstStyle/>
          <a:p>
            <a:pPr marL="0" indent="0">
              <a:buNone/>
            </a:pPr>
            <a:r>
              <a:rPr lang="en-US" dirty="0">
                <a:latin typeface="Arial" panose="020B0604020202020204" pitchFamily="34" charset="0"/>
                <a:cs typeface="Arial" panose="020B0604020202020204" pitchFamily="34" charset="0"/>
              </a:rPr>
              <a:t>Negative:</a:t>
            </a:r>
          </a:p>
          <a:p>
            <a:r>
              <a:rPr lang="en-US" sz="2000" dirty="0">
                <a:latin typeface="Arial" panose="020B0604020202020204" pitchFamily="34" charset="0"/>
                <a:cs typeface="Arial" panose="020B0604020202020204" pitchFamily="34" charset="0"/>
              </a:rPr>
              <a:t>Overall effectiveness - </a:t>
            </a:r>
            <a:r>
              <a:rPr lang="en-US" sz="2000" i="1" dirty="0">
                <a:latin typeface="Arial" panose="020B0604020202020204" pitchFamily="34" charset="0"/>
                <a:cs typeface="Arial" panose="020B0604020202020204" pitchFamily="34" charset="0"/>
              </a:rPr>
              <a:t>Inadequate </a:t>
            </a:r>
          </a:p>
          <a:p>
            <a:endParaRPr lang="en-US" sz="2000" i="1"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Effectiveness of leadership and management - </a:t>
            </a:r>
            <a:r>
              <a:rPr lang="en-US" sz="2000" i="1" dirty="0">
                <a:latin typeface="Arial" panose="020B0604020202020204" pitchFamily="34" charset="0"/>
                <a:cs typeface="Arial" panose="020B0604020202020204" pitchFamily="34" charset="0"/>
              </a:rPr>
              <a:t>Inadequate</a:t>
            </a:r>
            <a:r>
              <a:rPr lang="en-US" sz="2000" dirty="0">
                <a:latin typeface="Arial" panose="020B0604020202020204" pitchFamily="34" charset="0"/>
                <a:cs typeface="Arial" panose="020B0604020202020204" pitchFamily="34" charset="0"/>
              </a:rPr>
              <a:t> </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Quality of teaching, learning and assessment  - </a:t>
            </a:r>
            <a:r>
              <a:rPr lang="en-US" sz="2000" i="1" dirty="0">
                <a:latin typeface="Arial" panose="020B0604020202020204" pitchFamily="34" charset="0"/>
                <a:cs typeface="Arial" panose="020B0604020202020204" pitchFamily="34" charset="0"/>
              </a:rPr>
              <a:t>Inadequate</a:t>
            </a:r>
            <a:r>
              <a:rPr lang="en-US" sz="2000" dirty="0">
                <a:latin typeface="Arial" panose="020B0604020202020204" pitchFamily="34" charset="0"/>
                <a:cs typeface="Arial" panose="020B0604020202020204" pitchFamily="34" charset="0"/>
              </a:rPr>
              <a:t> </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Personal development, </a:t>
            </a:r>
            <a:r>
              <a:rPr lang="en-US" sz="2000" dirty="0" err="1">
                <a:latin typeface="Arial" panose="020B0604020202020204" pitchFamily="34" charset="0"/>
                <a:cs typeface="Arial" panose="020B0604020202020204" pitchFamily="34" charset="0"/>
              </a:rPr>
              <a:t>behaviour</a:t>
            </a:r>
            <a:r>
              <a:rPr lang="en-US" sz="2000" dirty="0">
                <a:latin typeface="Arial" panose="020B0604020202020204" pitchFamily="34" charset="0"/>
                <a:cs typeface="Arial" panose="020B0604020202020204" pitchFamily="34" charset="0"/>
              </a:rPr>
              <a:t> and welfare - </a:t>
            </a:r>
            <a:r>
              <a:rPr lang="en-US" sz="2000" i="1" dirty="0">
                <a:latin typeface="Arial" panose="020B0604020202020204" pitchFamily="34" charset="0"/>
                <a:cs typeface="Arial" panose="020B0604020202020204" pitchFamily="34" charset="0"/>
              </a:rPr>
              <a:t>Requires improvement </a:t>
            </a:r>
          </a:p>
          <a:p>
            <a:endParaRPr lang="en-US" sz="2000" i="1"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Outcomes for pupils - </a:t>
            </a:r>
            <a:r>
              <a:rPr lang="en-US" sz="2000" i="1" dirty="0">
                <a:latin typeface="Arial" panose="020B0604020202020204" pitchFamily="34" charset="0"/>
                <a:cs typeface="Arial" panose="020B0604020202020204" pitchFamily="34" charset="0"/>
              </a:rPr>
              <a:t>Inadequate </a:t>
            </a:r>
          </a:p>
          <a:p>
            <a:pPr marL="0" indent="0">
              <a:buNone/>
            </a:pPr>
            <a:endParaRPr lang="en-US" sz="2000" i="1"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Early years provision - </a:t>
            </a:r>
            <a:r>
              <a:rPr lang="en-US" sz="2000" i="1" dirty="0">
                <a:latin typeface="Arial" panose="020B0604020202020204" pitchFamily="34" charset="0"/>
                <a:cs typeface="Arial" panose="020B0604020202020204" pitchFamily="34" charset="0"/>
              </a:rPr>
              <a:t>Requires improvement</a:t>
            </a:r>
            <a:endParaRPr lang="en-GB" sz="2000" i="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04D9563-4983-4C79-A711-2D097E3944F8}"/>
              </a:ext>
            </a:extLst>
          </p:cNvPr>
          <p:cNvPicPr>
            <a:picLocks noChangeAspect="1"/>
          </p:cNvPicPr>
          <p:nvPr/>
        </p:nvPicPr>
        <p:blipFill>
          <a:blip r:embed="rId2"/>
          <a:stretch>
            <a:fillRect/>
          </a:stretch>
        </p:blipFill>
        <p:spPr>
          <a:xfrm>
            <a:off x="10630355" y="362594"/>
            <a:ext cx="1213209" cy="1249788"/>
          </a:xfrm>
          <a:prstGeom prst="rect">
            <a:avLst/>
          </a:prstGeom>
        </p:spPr>
      </p:pic>
      <p:pic>
        <p:nvPicPr>
          <p:cNvPr id="5" name="Picture 4">
            <a:extLst>
              <a:ext uri="{FF2B5EF4-FFF2-40B4-BE49-F238E27FC236}">
                <a16:creationId xmlns:a16="http://schemas.microsoft.com/office/drawing/2014/main" id="{C549FE05-2CDD-41BE-BDF4-FA72E64123BB}"/>
              </a:ext>
            </a:extLst>
          </p:cNvPr>
          <p:cNvPicPr>
            <a:picLocks noChangeAspect="1"/>
          </p:cNvPicPr>
          <p:nvPr/>
        </p:nvPicPr>
        <p:blipFill>
          <a:blip r:embed="rId3"/>
          <a:stretch>
            <a:fillRect/>
          </a:stretch>
        </p:blipFill>
        <p:spPr>
          <a:xfrm>
            <a:off x="348436" y="334800"/>
            <a:ext cx="1737511" cy="1255885"/>
          </a:xfrm>
          <a:prstGeom prst="rect">
            <a:avLst/>
          </a:prstGeom>
        </p:spPr>
      </p:pic>
    </p:spTree>
    <p:extLst>
      <p:ext uri="{BB962C8B-B14F-4D97-AF65-F5344CB8AC3E}">
        <p14:creationId xmlns:p14="http://schemas.microsoft.com/office/powerpoint/2010/main" val="11793428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7E754-F6EF-48FC-A692-E7A9211F422C}"/>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The School in 2018</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E040B1C-65B1-407F-AA4F-93773C50DD7D}"/>
              </a:ext>
            </a:extLst>
          </p:cNvPr>
          <p:cNvSpPr>
            <a:spLocks noGrp="1"/>
          </p:cNvSpPr>
          <p:nvPr>
            <p:ph idx="1"/>
          </p:nvPr>
        </p:nvSpPr>
        <p:spPr/>
        <p:txBody>
          <a:bodyPr>
            <a:normAutofit fontScale="92500" lnSpcReduction="10000"/>
          </a:bodyPr>
          <a:lstStyle/>
          <a:p>
            <a:pPr marL="0" indent="0">
              <a:buNone/>
            </a:pPr>
            <a:r>
              <a:rPr lang="en-US" dirty="0">
                <a:latin typeface="Arial" panose="020B0604020202020204" pitchFamily="34" charset="0"/>
                <a:cs typeface="Arial" panose="020B0604020202020204" pitchFamily="34" charset="0"/>
              </a:rPr>
              <a:t>Positive:</a:t>
            </a:r>
          </a:p>
          <a:p>
            <a:r>
              <a:rPr lang="en-US" sz="2200" dirty="0">
                <a:latin typeface="Arial" panose="020B0604020202020204" pitchFamily="34" charset="0"/>
                <a:cs typeface="Arial" panose="020B0604020202020204" pitchFamily="34" charset="0"/>
              </a:rPr>
              <a:t>The interim leadership team has a very accurate view of the school’s strengths and weaknesses. They are ambitious, experienced and keen to see the school improve. </a:t>
            </a:r>
          </a:p>
          <a:p>
            <a:pPr marL="0" indent="0">
              <a:buNone/>
            </a:pPr>
            <a:endParaRPr lang="en-US" sz="2200" dirty="0">
              <a:latin typeface="Arial" panose="020B0604020202020204" pitchFamily="34" charset="0"/>
              <a:cs typeface="Arial" panose="020B0604020202020204" pitchFamily="34" charset="0"/>
            </a:endParaRPr>
          </a:p>
          <a:p>
            <a:r>
              <a:rPr lang="en-US" sz="2200" dirty="0">
                <a:latin typeface="Arial" panose="020B0604020202020204" pitchFamily="34" charset="0"/>
                <a:cs typeface="Arial" panose="020B0604020202020204" pitchFamily="34" charset="0"/>
              </a:rPr>
              <a:t>Pupils are well mannered. Many show high levels of respect towards adults and try their best. </a:t>
            </a:r>
          </a:p>
          <a:p>
            <a:pPr marL="0" indent="0">
              <a:buNone/>
            </a:pPr>
            <a:endParaRPr lang="en-US" sz="2200" dirty="0">
              <a:latin typeface="Arial" panose="020B0604020202020204" pitchFamily="34" charset="0"/>
              <a:cs typeface="Arial" panose="020B0604020202020204" pitchFamily="34" charset="0"/>
            </a:endParaRPr>
          </a:p>
          <a:p>
            <a:r>
              <a:rPr lang="en-US" sz="2200" dirty="0">
                <a:latin typeface="Arial" panose="020B0604020202020204" pitchFamily="34" charset="0"/>
                <a:cs typeface="Arial" panose="020B0604020202020204" pitchFamily="34" charset="0"/>
              </a:rPr>
              <a:t>Pupils read widely and often. Many say they enjoy reading for pleasure. In this subject, pupils achieve well, including in the early years. </a:t>
            </a:r>
          </a:p>
          <a:p>
            <a:pPr marL="0" indent="0">
              <a:buNone/>
            </a:pPr>
            <a:endParaRPr lang="en-US" sz="2200" dirty="0">
              <a:latin typeface="Arial" panose="020B0604020202020204" pitchFamily="34" charset="0"/>
              <a:cs typeface="Arial" panose="020B0604020202020204" pitchFamily="34" charset="0"/>
            </a:endParaRPr>
          </a:p>
          <a:p>
            <a:r>
              <a:rPr lang="en-US" sz="2200" dirty="0">
                <a:latin typeface="Arial" panose="020B0604020202020204" pitchFamily="34" charset="0"/>
                <a:cs typeface="Arial" panose="020B0604020202020204" pitchFamily="34" charset="0"/>
              </a:rPr>
              <a:t>Safeguarding is effective. Temporary leaders have ensured that the school’s systems and processes are fit for purpose.</a:t>
            </a:r>
            <a:endParaRPr lang="en-GB" sz="22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89E9EA6-7703-4671-8855-1421370BC40B}"/>
              </a:ext>
            </a:extLst>
          </p:cNvPr>
          <p:cNvPicPr>
            <a:picLocks noChangeAspect="1"/>
          </p:cNvPicPr>
          <p:nvPr/>
        </p:nvPicPr>
        <p:blipFill>
          <a:blip r:embed="rId2"/>
          <a:stretch>
            <a:fillRect/>
          </a:stretch>
        </p:blipFill>
        <p:spPr>
          <a:xfrm>
            <a:off x="10589715" y="365125"/>
            <a:ext cx="1213209" cy="1249788"/>
          </a:xfrm>
          <a:prstGeom prst="rect">
            <a:avLst/>
          </a:prstGeom>
        </p:spPr>
      </p:pic>
      <p:pic>
        <p:nvPicPr>
          <p:cNvPr id="5" name="Picture 4">
            <a:extLst>
              <a:ext uri="{FF2B5EF4-FFF2-40B4-BE49-F238E27FC236}">
                <a16:creationId xmlns:a16="http://schemas.microsoft.com/office/drawing/2014/main" id="{E84EF626-C9D2-4DCE-855F-EDF4D03E0020}"/>
              </a:ext>
            </a:extLst>
          </p:cNvPr>
          <p:cNvPicPr>
            <a:picLocks noChangeAspect="1"/>
          </p:cNvPicPr>
          <p:nvPr/>
        </p:nvPicPr>
        <p:blipFill>
          <a:blip r:embed="rId3"/>
          <a:stretch>
            <a:fillRect/>
          </a:stretch>
        </p:blipFill>
        <p:spPr>
          <a:xfrm>
            <a:off x="141536" y="434803"/>
            <a:ext cx="1737511" cy="1255885"/>
          </a:xfrm>
          <a:prstGeom prst="rect">
            <a:avLst/>
          </a:prstGeom>
        </p:spPr>
      </p:pic>
    </p:spTree>
    <p:extLst>
      <p:ext uri="{BB962C8B-B14F-4D97-AF65-F5344CB8AC3E}">
        <p14:creationId xmlns:p14="http://schemas.microsoft.com/office/powerpoint/2010/main" val="234077837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0AC1F-CD77-4D1C-89A3-0775A72F8FE2}"/>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Where Are We Now?</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DFE086C-C5A5-4496-901F-C3AD3674E7B1}"/>
              </a:ext>
            </a:extLst>
          </p:cNvPr>
          <p:cNvSpPr>
            <a:spLocks noGrp="1"/>
          </p:cNvSpPr>
          <p:nvPr>
            <p:ph idx="1"/>
          </p:nvPr>
        </p:nvSpPr>
        <p:spPr/>
        <p:txBody>
          <a:bodyPr>
            <a:normAutofit fontScale="70000" lnSpcReduction="20000"/>
          </a:bodyPr>
          <a:lstStyle/>
          <a:p>
            <a:pPr marL="0" indent="0">
              <a:buNone/>
            </a:pPr>
            <a:r>
              <a:rPr lang="en-US" dirty="0">
                <a:latin typeface="Arial" panose="020B0604020202020204" pitchFamily="34" charset="0"/>
                <a:cs typeface="Arial" panose="020B0604020202020204" pitchFamily="34" charset="0"/>
              </a:rPr>
              <a:t>A quick recap:</a:t>
            </a:r>
          </a:p>
          <a:p>
            <a:pPr marL="0" indent="0">
              <a:buNone/>
            </a:pPr>
            <a:r>
              <a:rPr lang="en-US" sz="2200" dirty="0">
                <a:latin typeface="Arial" panose="020B0604020202020204" pitchFamily="34" charset="0"/>
                <a:cs typeface="Arial" panose="020B0604020202020204" pitchFamily="34" charset="0"/>
              </a:rPr>
              <a:t>November 2018 the school was judged as Inadequate and was placed in Special Measures by OFSTED</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September 2018 – 2019 Milton Keynes put an interim Leadership Team in place for 1 academic year</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January 2019 the Regional Schools Commissioner asked the ODBST to take Christ the Sower into the Multi Academy Trust (MAT)</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Summer 2019 the ODBST worked with the Interim leadership Team to handover the school</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September 2019 Lorraine Quirk appointed as Executive Headteacher</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February 2020 Lorraine Quirk appointed as Substantive Headteacher</a:t>
            </a:r>
          </a:p>
          <a:p>
            <a:pPr marL="0" indent="0">
              <a:buNone/>
            </a:pPr>
            <a:endParaRPr lang="en-US" sz="2200" dirty="0">
              <a:latin typeface="Arial" panose="020B0604020202020204" pitchFamily="34" charset="0"/>
              <a:cs typeface="Arial" panose="020B0604020202020204" pitchFamily="34" charset="0"/>
            </a:endParaRPr>
          </a:p>
          <a:p>
            <a:pPr marL="0" indent="0">
              <a:buNone/>
            </a:pPr>
            <a:r>
              <a:rPr lang="en-US" sz="2200" dirty="0">
                <a:latin typeface="Arial" panose="020B0604020202020204" pitchFamily="34" charset="0"/>
                <a:cs typeface="Arial" panose="020B0604020202020204" pitchFamily="34" charset="0"/>
              </a:rPr>
              <a:t>And then……………….</a:t>
            </a:r>
            <a:endParaRPr lang="en-GB" sz="22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C2E85B1-B56D-406B-9B13-CFCE5A3903D9}"/>
              </a:ext>
            </a:extLst>
          </p:cNvPr>
          <p:cNvPicPr>
            <a:picLocks noChangeAspect="1"/>
          </p:cNvPicPr>
          <p:nvPr/>
        </p:nvPicPr>
        <p:blipFill>
          <a:blip r:embed="rId2"/>
          <a:stretch>
            <a:fillRect/>
          </a:stretch>
        </p:blipFill>
        <p:spPr>
          <a:xfrm>
            <a:off x="10747195" y="508369"/>
            <a:ext cx="1213209" cy="1249788"/>
          </a:xfrm>
          <a:prstGeom prst="rect">
            <a:avLst/>
          </a:prstGeom>
        </p:spPr>
      </p:pic>
      <p:pic>
        <p:nvPicPr>
          <p:cNvPr id="5" name="Picture 4">
            <a:extLst>
              <a:ext uri="{FF2B5EF4-FFF2-40B4-BE49-F238E27FC236}">
                <a16:creationId xmlns:a16="http://schemas.microsoft.com/office/drawing/2014/main" id="{8CB5B4E5-2AE7-4BFE-8530-15DBF266C3A6}"/>
              </a:ext>
            </a:extLst>
          </p:cNvPr>
          <p:cNvPicPr>
            <a:picLocks noChangeAspect="1"/>
          </p:cNvPicPr>
          <p:nvPr/>
        </p:nvPicPr>
        <p:blipFill>
          <a:blip r:embed="rId3"/>
          <a:stretch>
            <a:fillRect/>
          </a:stretch>
        </p:blipFill>
        <p:spPr>
          <a:xfrm>
            <a:off x="151810" y="434803"/>
            <a:ext cx="1737511" cy="1255885"/>
          </a:xfrm>
          <a:prstGeom prst="rect">
            <a:avLst/>
          </a:prstGeom>
        </p:spPr>
      </p:pic>
    </p:spTree>
    <p:extLst>
      <p:ext uri="{BB962C8B-B14F-4D97-AF65-F5344CB8AC3E}">
        <p14:creationId xmlns:p14="http://schemas.microsoft.com/office/powerpoint/2010/main" val="6084592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F3A16-A69F-42C5-9EC9-7871D5E83942}"/>
              </a:ext>
            </a:extLst>
          </p:cNvPr>
          <p:cNvSpPr>
            <a:spLocks noGrp="1"/>
          </p:cNvSpPr>
          <p:nvPr>
            <p:ph type="title"/>
          </p:nvPr>
        </p:nvSpPr>
        <p:spPr/>
        <p:txBody>
          <a:bodyPr/>
          <a:lstStyle/>
          <a:p>
            <a:pPr algn="ctr"/>
            <a:r>
              <a:rPr lang="en-US" dirty="0"/>
              <a:t>COVID Struck!!</a:t>
            </a:r>
            <a:endParaRPr lang="en-GB" dirty="0"/>
          </a:p>
        </p:txBody>
      </p:sp>
      <p:sp>
        <p:nvSpPr>
          <p:cNvPr id="3" name="Content Placeholder 2">
            <a:extLst>
              <a:ext uri="{FF2B5EF4-FFF2-40B4-BE49-F238E27FC236}">
                <a16:creationId xmlns:a16="http://schemas.microsoft.com/office/drawing/2014/main" id="{A03B741B-D601-40D2-ABA9-E707F0D4FEA7}"/>
              </a:ext>
            </a:extLst>
          </p:cNvPr>
          <p:cNvSpPr>
            <a:spLocks noGrp="1"/>
          </p:cNvSpPr>
          <p:nvPr>
            <p:ph idx="1"/>
          </p:nvPr>
        </p:nvSpPr>
        <p:spPr/>
        <p:txBody>
          <a:bodyPr>
            <a:normAutofit fontScale="55000" lnSpcReduction="20000"/>
          </a:bodyPr>
          <a:lstStyle/>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March 2020 – May 2020 (1</a:t>
            </a:r>
            <a:r>
              <a:rPr lang="en-US" baseline="30000" dirty="0">
                <a:latin typeface="Arial" panose="020B0604020202020204" pitchFamily="34" charset="0"/>
                <a:cs typeface="Arial" panose="020B0604020202020204" pitchFamily="34" charset="0"/>
              </a:rPr>
              <a:t>st</a:t>
            </a:r>
            <a:r>
              <a:rPr lang="en-US" dirty="0">
                <a:latin typeface="Arial" panose="020B0604020202020204" pitchFamily="34" charset="0"/>
                <a:cs typeface="Arial" panose="020B0604020202020204" pitchFamily="34" charset="0"/>
              </a:rPr>
              <a:t> National Lockdown) the school was open for key worker and the more vulnerable children only</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May 2020 – July 2020 the school was open to key worker and the more vulnerable children, YR &amp; Y and Y6.</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September 2020 the school is open to all children in bubbles and COVID precautions</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January 2021 – 1</a:t>
            </a:r>
            <a:r>
              <a:rPr lang="en-US" baseline="30000" dirty="0">
                <a:latin typeface="Arial" panose="020B0604020202020204" pitchFamily="34" charset="0"/>
                <a:cs typeface="Arial" panose="020B0604020202020204" pitchFamily="34" charset="0"/>
              </a:rPr>
              <a:t>st</a:t>
            </a:r>
            <a:r>
              <a:rPr lang="en-US" dirty="0">
                <a:latin typeface="Arial" panose="020B0604020202020204" pitchFamily="34" charset="0"/>
                <a:cs typeface="Arial" panose="020B0604020202020204" pitchFamily="34" charset="0"/>
              </a:rPr>
              <a:t> June 2021 (2</a:t>
            </a:r>
            <a:r>
              <a:rPr lang="en-US" baseline="30000" dirty="0">
                <a:latin typeface="Arial" panose="020B0604020202020204" pitchFamily="34" charset="0"/>
                <a:cs typeface="Arial" panose="020B0604020202020204" pitchFamily="34" charset="0"/>
              </a:rPr>
              <a:t>nd</a:t>
            </a:r>
            <a:r>
              <a:rPr lang="en-US" dirty="0">
                <a:latin typeface="Arial" panose="020B0604020202020204" pitchFamily="34" charset="0"/>
                <a:cs typeface="Arial" panose="020B0604020202020204" pitchFamily="34" charset="0"/>
              </a:rPr>
              <a:t> National Lockdown) – schools closed to all but key workers and more vulnerable children</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June 2021 school open in bubbles with COVID precautions</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September 2021 – school reopens – nearly normal!</a:t>
            </a:r>
          </a:p>
          <a:p>
            <a:pPr marL="0" indent="0">
              <a:buNone/>
            </a:pPr>
            <a:endParaRPr lang="en-GB" dirty="0"/>
          </a:p>
        </p:txBody>
      </p:sp>
      <p:pic>
        <p:nvPicPr>
          <p:cNvPr id="4" name="Picture 3">
            <a:extLst>
              <a:ext uri="{FF2B5EF4-FFF2-40B4-BE49-F238E27FC236}">
                <a16:creationId xmlns:a16="http://schemas.microsoft.com/office/drawing/2014/main" id="{56CA8706-2DFB-49AE-8547-F03D313E977B}"/>
              </a:ext>
            </a:extLst>
          </p:cNvPr>
          <p:cNvPicPr>
            <a:picLocks noChangeAspect="1"/>
          </p:cNvPicPr>
          <p:nvPr/>
        </p:nvPicPr>
        <p:blipFill>
          <a:blip r:embed="rId2"/>
          <a:stretch>
            <a:fillRect/>
          </a:stretch>
        </p:blipFill>
        <p:spPr>
          <a:xfrm>
            <a:off x="10549075" y="410845"/>
            <a:ext cx="1213209" cy="1249788"/>
          </a:xfrm>
          <a:prstGeom prst="rect">
            <a:avLst/>
          </a:prstGeom>
        </p:spPr>
      </p:pic>
      <p:pic>
        <p:nvPicPr>
          <p:cNvPr id="5" name="Picture 4">
            <a:extLst>
              <a:ext uri="{FF2B5EF4-FFF2-40B4-BE49-F238E27FC236}">
                <a16:creationId xmlns:a16="http://schemas.microsoft.com/office/drawing/2014/main" id="{03D4A38C-B1DD-4767-8500-85EEF16A995B}"/>
              </a:ext>
            </a:extLst>
          </p:cNvPr>
          <p:cNvPicPr>
            <a:picLocks noChangeAspect="1"/>
          </p:cNvPicPr>
          <p:nvPr/>
        </p:nvPicPr>
        <p:blipFill>
          <a:blip r:embed="rId3"/>
          <a:stretch>
            <a:fillRect/>
          </a:stretch>
        </p:blipFill>
        <p:spPr>
          <a:xfrm>
            <a:off x="336746" y="365125"/>
            <a:ext cx="1737511" cy="1255885"/>
          </a:xfrm>
          <a:prstGeom prst="rect">
            <a:avLst/>
          </a:prstGeom>
        </p:spPr>
      </p:pic>
    </p:spTree>
    <p:extLst>
      <p:ext uri="{BB962C8B-B14F-4D97-AF65-F5344CB8AC3E}">
        <p14:creationId xmlns:p14="http://schemas.microsoft.com/office/powerpoint/2010/main" val="237053209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CAEBE-76FA-4F30-A3FC-153267D6F2AB}"/>
              </a:ext>
            </a:extLst>
          </p:cNvPr>
          <p:cNvSpPr>
            <a:spLocks noGrp="1"/>
          </p:cNvSpPr>
          <p:nvPr>
            <p:ph type="title"/>
          </p:nvPr>
        </p:nvSpPr>
        <p:spPr/>
        <p:txBody>
          <a:bodyPr/>
          <a:lstStyle/>
          <a:p>
            <a:pPr algn="ctr"/>
            <a:r>
              <a:rPr lang="en-US" dirty="0"/>
              <a:t>Quite a Journey!</a:t>
            </a:r>
            <a:endParaRPr lang="en-GB" dirty="0"/>
          </a:p>
        </p:txBody>
      </p:sp>
      <p:pic>
        <p:nvPicPr>
          <p:cNvPr id="4" name="Content Placeholder 3">
            <a:extLst>
              <a:ext uri="{FF2B5EF4-FFF2-40B4-BE49-F238E27FC236}">
                <a16:creationId xmlns:a16="http://schemas.microsoft.com/office/drawing/2014/main" id="{E5129A40-2867-4450-AC9B-322006E1EBFF}"/>
              </a:ext>
            </a:extLst>
          </p:cNvPr>
          <p:cNvPicPr>
            <a:picLocks noGrp="1" noChangeAspect="1"/>
          </p:cNvPicPr>
          <p:nvPr>
            <p:ph idx="1"/>
          </p:nvPr>
        </p:nvPicPr>
        <p:blipFill>
          <a:blip r:embed="rId2"/>
          <a:stretch>
            <a:fillRect/>
          </a:stretch>
        </p:blipFill>
        <p:spPr>
          <a:xfrm rot="13097887">
            <a:off x="3199661" y="2713125"/>
            <a:ext cx="2284761" cy="2614891"/>
          </a:xfrm>
          <a:prstGeom prst="rect">
            <a:avLst/>
          </a:prstGeom>
        </p:spPr>
      </p:pic>
      <p:pic>
        <p:nvPicPr>
          <p:cNvPr id="5" name="Picture 4">
            <a:extLst>
              <a:ext uri="{FF2B5EF4-FFF2-40B4-BE49-F238E27FC236}">
                <a16:creationId xmlns:a16="http://schemas.microsoft.com/office/drawing/2014/main" id="{C4B69B4C-6DD9-4B99-A54D-6539260716DB}"/>
              </a:ext>
            </a:extLst>
          </p:cNvPr>
          <p:cNvPicPr>
            <a:picLocks noChangeAspect="1"/>
          </p:cNvPicPr>
          <p:nvPr/>
        </p:nvPicPr>
        <p:blipFill>
          <a:blip r:embed="rId2"/>
          <a:stretch>
            <a:fillRect/>
          </a:stretch>
        </p:blipFill>
        <p:spPr>
          <a:xfrm rot="9115518">
            <a:off x="6749179" y="3584722"/>
            <a:ext cx="2482330" cy="2402421"/>
          </a:xfrm>
          <a:prstGeom prst="rect">
            <a:avLst/>
          </a:prstGeom>
        </p:spPr>
      </p:pic>
      <p:pic>
        <p:nvPicPr>
          <p:cNvPr id="6" name="Picture 5">
            <a:extLst>
              <a:ext uri="{FF2B5EF4-FFF2-40B4-BE49-F238E27FC236}">
                <a16:creationId xmlns:a16="http://schemas.microsoft.com/office/drawing/2014/main" id="{B69ABF31-F139-4339-8FA0-87D793FB40BC}"/>
              </a:ext>
            </a:extLst>
          </p:cNvPr>
          <p:cNvPicPr>
            <a:picLocks noChangeAspect="1"/>
          </p:cNvPicPr>
          <p:nvPr/>
        </p:nvPicPr>
        <p:blipFill>
          <a:blip r:embed="rId2"/>
          <a:stretch>
            <a:fillRect/>
          </a:stretch>
        </p:blipFill>
        <p:spPr>
          <a:xfrm>
            <a:off x="9588617" y="1027906"/>
            <a:ext cx="2434156" cy="2735005"/>
          </a:xfrm>
          <a:prstGeom prst="rect">
            <a:avLst/>
          </a:prstGeom>
        </p:spPr>
      </p:pic>
      <p:pic>
        <p:nvPicPr>
          <p:cNvPr id="7" name="Picture 6">
            <a:extLst>
              <a:ext uri="{FF2B5EF4-FFF2-40B4-BE49-F238E27FC236}">
                <a16:creationId xmlns:a16="http://schemas.microsoft.com/office/drawing/2014/main" id="{7DD4C2D3-7D95-4D69-96AE-A0DDE77AB119}"/>
              </a:ext>
            </a:extLst>
          </p:cNvPr>
          <p:cNvPicPr>
            <a:picLocks noChangeAspect="1"/>
          </p:cNvPicPr>
          <p:nvPr/>
        </p:nvPicPr>
        <p:blipFill>
          <a:blip r:embed="rId3"/>
          <a:stretch>
            <a:fillRect/>
          </a:stretch>
        </p:blipFill>
        <p:spPr>
          <a:xfrm rot="7504846">
            <a:off x="4603" y="1045633"/>
            <a:ext cx="3475021" cy="3462828"/>
          </a:xfrm>
          <a:prstGeom prst="rect">
            <a:avLst/>
          </a:prstGeom>
        </p:spPr>
      </p:pic>
    </p:spTree>
    <p:extLst>
      <p:ext uri="{BB962C8B-B14F-4D97-AF65-F5344CB8AC3E}">
        <p14:creationId xmlns:p14="http://schemas.microsoft.com/office/powerpoint/2010/main" val="38456405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E9E04-25BF-41F5-B7E0-46B5AD52B452}"/>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Key Areas for Improvement </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67DCC0E-A707-49BF-B7F0-0F9F1A3D4EDB}"/>
              </a:ext>
            </a:extLst>
          </p:cNvPr>
          <p:cNvSpPr>
            <a:spLocks noGrp="1"/>
          </p:cNvSpPr>
          <p:nvPr>
            <p:ph idx="1"/>
          </p:nvPr>
        </p:nvSpPr>
        <p:spPr/>
        <p:txBody>
          <a:bodyPr>
            <a:normAutofit/>
          </a:bodyPr>
          <a:lstStyle/>
          <a:p>
            <a:pPr marL="0" lvl="0" indent="0">
              <a:buNone/>
            </a:pPr>
            <a:r>
              <a:rPr lang="en-GB" dirty="0">
                <a:latin typeface="Arial" panose="020B0604020202020204" pitchFamily="34" charset="0"/>
                <a:cs typeface="Arial" panose="020B0604020202020204" pitchFamily="34" charset="0"/>
              </a:rPr>
              <a:t>Strengthen the quality of leadership and management, including in the early years and governance</a:t>
            </a:r>
          </a:p>
          <a:p>
            <a:pPr marL="0" lv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Improve the quality of teaching and learning to accelerate pupils’ progress</a:t>
            </a:r>
            <a:endParaRPr lang="en-GB" b="1" dirty="0">
              <a:latin typeface="Arial" panose="020B0604020202020204" pitchFamily="34" charset="0"/>
              <a:cs typeface="Arial" panose="020B0604020202020204" pitchFamily="34" charset="0"/>
            </a:endParaRPr>
          </a:p>
          <a:p>
            <a:pPr marL="0" lvl="0" indent="0">
              <a:buNone/>
            </a:pPr>
            <a:endParaRPr lang="en-GB" b="1" dirty="0">
              <a:latin typeface="Arial" panose="020B0604020202020204" pitchFamily="34" charset="0"/>
              <a:cs typeface="Arial" panose="020B0604020202020204" pitchFamily="34" charset="0"/>
            </a:endParaRPr>
          </a:p>
          <a:p>
            <a:pPr marL="0" lvl="0" indent="0">
              <a:buNone/>
            </a:pPr>
            <a:r>
              <a:rPr lang="en-GB" b="1" dirty="0">
                <a:latin typeface="Arial" panose="020B0604020202020204" pitchFamily="34" charset="0"/>
                <a:cs typeface="Arial" panose="020B0604020202020204" pitchFamily="34" charset="0"/>
              </a:rPr>
              <a:t> </a:t>
            </a:r>
            <a:endParaRPr lang="en-GB" dirty="0"/>
          </a:p>
          <a:p>
            <a:endParaRPr lang="en-GB" dirty="0"/>
          </a:p>
        </p:txBody>
      </p:sp>
      <p:pic>
        <p:nvPicPr>
          <p:cNvPr id="4" name="Picture 3">
            <a:extLst>
              <a:ext uri="{FF2B5EF4-FFF2-40B4-BE49-F238E27FC236}">
                <a16:creationId xmlns:a16="http://schemas.microsoft.com/office/drawing/2014/main" id="{4D4BF643-917B-4D22-A34E-B68C2EC50175}"/>
              </a:ext>
            </a:extLst>
          </p:cNvPr>
          <p:cNvPicPr>
            <a:picLocks noChangeAspect="1"/>
          </p:cNvPicPr>
          <p:nvPr/>
        </p:nvPicPr>
        <p:blipFill>
          <a:blip r:embed="rId2"/>
          <a:stretch>
            <a:fillRect/>
          </a:stretch>
        </p:blipFill>
        <p:spPr>
          <a:xfrm>
            <a:off x="10640515" y="365125"/>
            <a:ext cx="1213209" cy="1249788"/>
          </a:xfrm>
          <a:prstGeom prst="rect">
            <a:avLst/>
          </a:prstGeom>
        </p:spPr>
      </p:pic>
      <p:pic>
        <p:nvPicPr>
          <p:cNvPr id="5" name="Picture 4">
            <a:extLst>
              <a:ext uri="{FF2B5EF4-FFF2-40B4-BE49-F238E27FC236}">
                <a16:creationId xmlns:a16="http://schemas.microsoft.com/office/drawing/2014/main" id="{A89D1304-5C2F-4D19-A5CA-23D482999489}"/>
              </a:ext>
            </a:extLst>
          </p:cNvPr>
          <p:cNvPicPr>
            <a:picLocks noChangeAspect="1"/>
          </p:cNvPicPr>
          <p:nvPr/>
        </p:nvPicPr>
        <p:blipFill>
          <a:blip r:embed="rId3"/>
          <a:stretch>
            <a:fillRect/>
          </a:stretch>
        </p:blipFill>
        <p:spPr>
          <a:xfrm>
            <a:off x="0" y="365125"/>
            <a:ext cx="1737511" cy="1255885"/>
          </a:xfrm>
          <a:prstGeom prst="rect">
            <a:avLst/>
          </a:prstGeom>
        </p:spPr>
      </p:pic>
    </p:spTree>
    <p:extLst>
      <p:ext uri="{BB962C8B-B14F-4D97-AF65-F5344CB8AC3E}">
        <p14:creationId xmlns:p14="http://schemas.microsoft.com/office/powerpoint/2010/main" val="16073305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BABA6-F2D9-4BA3-8549-CF4EB82CB71B}"/>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Leadership &amp; Management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CA8F69E-F3D1-4DEF-B8B3-B73158C2A509}"/>
              </a:ext>
            </a:extLst>
          </p:cNvPr>
          <p:cNvSpPr>
            <a:spLocks noGrp="1"/>
          </p:cNvSpPr>
          <p:nvPr>
            <p:ph idx="1"/>
          </p:nvPr>
        </p:nvSpPr>
        <p:spPr/>
        <p:txBody>
          <a:bodyPr>
            <a:normAutofit fontScale="92500" lnSpcReduction="10000"/>
          </a:bodyPr>
          <a:lstStyle/>
          <a:p>
            <a:pPr lvl="1"/>
            <a:r>
              <a:rPr lang="en-GB" dirty="0">
                <a:latin typeface="Arial" panose="020B0604020202020204" pitchFamily="34" charset="0"/>
                <a:cs typeface="Arial" panose="020B0604020202020204" pitchFamily="34" charset="0"/>
              </a:rPr>
              <a:t>a sustainable leadership and governance structure is established - </a:t>
            </a:r>
            <a:r>
              <a:rPr lang="en-GB" dirty="0">
                <a:solidFill>
                  <a:srgbClr val="C00000"/>
                </a:solidFill>
                <a:latin typeface="Arial" panose="020B0604020202020204" pitchFamily="34" charset="0"/>
                <a:cs typeface="Arial" panose="020B0604020202020204" pitchFamily="34" charset="0"/>
              </a:rPr>
              <a:t>A sustainable and effective leadership team has been established with a substantive Headteacher and Deputy Headteacher. Governance is now ready to move over to a local governing body, for the last 2 years we had an Interim Academy Committee.  The LGB has a parent governor, staff governor, Rev. Mike Morris, an Assistant Headteacher from </a:t>
            </a:r>
            <a:r>
              <a:rPr lang="en-GB" dirty="0" err="1">
                <a:solidFill>
                  <a:srgbClr val="C00000"/>
                </a:solidFill>
                <a:latin typeface="Arial" panose="020B0604020202020204" pitchFamily="34" charset="0"/>
                <a:cs typeface="Arial" panose="020B0604020202020204" pitchFamily="34" charset="0"/>
              </a:rPr>
              <a:t>Hazeley</a:t>
            </a:r>
            <a:r>
              <a:rPr lang="en-GB" dirty="0">
                <a:solidFill>
                  <a:srgbClr val="C00000"/>
                </a:solidFill>
                <a:latin typeface="Arial" panose="020B0604020202020204" pitchFamily="34" charset="0"/>
                <a:cs typeface="Arial" panose="020B0604020202020204" pitchFamily="34" charset="0"/>
              </a:rPr>
              <a:t> School, an ex headteacher and an ex ODBE Advisor, a representative from the ODBST as well as 2 governors from the wider community.  The first LGB meeting is next month.</a:t>
            </a:r>
          </a:p>
          <a:p>
            <a:pPr marL="457200" lvl="1" indent="0">
              <a:buNone/>
            </a:pPr>
            <a:endParaRPr lang="en-GB" dirty="0">
              <a:solidFill>
                <a:srgbClr val="C00000"/>
              </a:solidFill>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middle leaders develop the skills and expertise needed to oversee their subjects or departments effectively - </a:t>
            </a:r>
            <a:r>
              <a:rPr lang="en-GB" dirty="0">
                <a:solidFill>
                  <a:srgbClr val="C00000"/>
                </a:solidFill>
                <a:latin typeface="Arial" panose="020B0604020202020204" pitchFamily="34" charset="0"/>
                <a:cs typeface="Arial" panose="020B0604020202020204" pitchFamily="34" charset="0"/>
              </a:rPr>
              <a:t>An increasing number of middle leaders are being nurtured and support to lead effectively.  Three teachers have successfully achieved their MLQS (Middle Leader Quality Standard) Award, two at the bronze level and one at silver.</a:t>
            </a:r>
          </a:p>
          <a:p>
            <a:pPr marL="457200" lvl="1" indent="0">
              <a:buNone/>
            </a:pPr>
            <a:endParaRPr lang="en-GB" dirty="0">
              <a:solidFill>
                <a:srgbClr val="C00000"/>
              </a:solidFill>
              <a:latin typeface="Arial" panose="020B0604020202020204" pitchFamily="34" charset="0"/>
              <a:cs typeface="Arial" panose="020B0604020202020204" pitchFamily="34" charset="0"/>
            </a:endParaRPr>
          </a:p>
          <a:p>
            <a:pPr lvl="1"/>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3A43BEE4-E03A-4376-A4B0-7C6C5E1FCD15}"/>
              </a:ext>
            </a:extLst>
          </p:cNvPr>
          <p:cNvPicPr>
            <a:picLocks noChangeAspect="1"/>
          </p:cNvPicPr>
          <p:nvPr/>
        </p:nvPicPr>
        <p:blipFill>
          <a:blip r:embed="rId2"/>
          <a:stretch>
            <a:fillRect/>
          </a:stretch>
        </p:blipFill>
        <p:spPr>
          <a:xfrm>
            <a:off x="10559235" y="230188"/>
            <a:ext cx="1213209" cy="1249788"/>
          </a:xfrm>
          <a:prstGeom prst="rect">
            <a:avLst/>
          </a:prstGeom>
        </p:spPr>
      </p:pic>
      <p:pic>
        <p:nvPicPr>
          <p:cNvPr id="5" name="Picture 4">
            <a:extLst>
              <a:ext uri="{FF2B5EF4-FFF2-40B4-BE49-F238E27FC236}">
                <a16:creationId xmlns:a16="http://schemas.microsoft.com/office/drawing/2014/main" id="{B26527C4-1E54-42DA-A6BB-43F0B4A5BCED}"/>
              </a:ext>
            </a:extLst>
          </p:cNvPr>
          <p:cNvPicPr>
            <a:picLocks noChangeAspect="1"/>
          </p:cNvPicPr>
          <p:nvPr/>
        </p:nvPicPr>
        <p:blipFill>
          <a:blip r:embed="rId3"/>
          <a:stretch>
            <a:fillRect/>
          </a:stretch>
        </p:blipFill>
        <p:spPr>
          <a:xfrm>
            <a:off x="234004" y="399963"/>
            <a:ext cx="1737511" cy="1255885"/>
          </a:xfrm>
          <a:prstGeom prst="rect">
            <a:avLst/>
          </a:prstGeom>
        </p:spPr>
      </p:pic>
    </p:spTree>
    <p:extLst>
      <p:ext uri="{BB962C8B-B14F-4D97-AF65-F5344CB8AC3E}">
        <p14:creationId xmlns:p14="http://schemas.microsoft.com/office/powerpoint/2010/main" val="3444124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28B3F-6E58-4B88-B246-C028E1EEDC8F}"/>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Leadership &amp; Management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738D728-53D2-4611-8C20-947F0593484E}"/>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teaching and support staff receive sufficient training to carry out their roles effectively - </a:t>
            </a:r>
            <a:r>
              <a:rPr lang="en-GB" dirty="0">
                <a:solidFill>
                  <a:srgbClr val="C00000"/>
                </a:solidFill>
                <a:latin typeface="Arial" panose="020B0604020202020204" pitchFamily="34" charset="0"/>
                <a:cs typeface="Arial" panose="020B0604020202020204" pitchFamily="34" charset="0"/>
              </a:rPr>
              <a:t>All staff across the school have been provided with training and support to help them be more effective. The quality of teaching overall is now good with some elements of outstanding in some classrooms. Where it needs to improve further support is put </a:t>
            </a:r>
            <a:r>
              <a:rPr lang="en-GB">
                <a:solidFill>
                  <a:srgbClr val="C00000"/>
                </a:solidFill>
                <a:latin typeface="Arial" panose="020B0604020202020204" pitchFamily="34" charset="0"/>
                <a:cs typeface="Arial" panose="020B0604020202020204" pitchFamily="34" charset="0"/>
              </a:rPr>
              <a:t>in place.</a:t>
            </a:r>
            <a:endParaRPr lang="en-GB" dirty="0">
              <a:solidFill>
                <a:srgbClr val="C00000"/>
              </a:solidFill>
              <a:latin typeface="Arial" panose="020B0604020202020204" pitchFamily="34" charset="0"/>
              <a:cs typeface="Arial" panose="020B0604020202020204" pitchFamily="34" charset="0"/>
            </a:endParaRPr>
          </a:p>
          <a:p>
            <a:pPr marL="0" indent="0">
              <a:buNone/>
            </a:pPr>
            <a:endParaRPr lang="en-GB" dirty="0">
              <a:solidFill>
                <a:srgbClr val="C00000"/>
              </a:solidFill>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curriculum meets the needs of all pupils more precisely - </a:t>
            </a:r>
            <a:r>
              <a:rPr lang="en-GB" dirty="0">
                <a:solidFill>
                  <a:srgbClr val="C00000"/>
                </a:solidFill>
                <a:latin typeface="Arial" panose="020B0604020202020204" pitchFamily="34" charset="0"/>
                <a:cs typeface="Arial" panose="020B0604020202020204" pitchFamily="34" charset="0"/>
              </a:rPr>
              <a:t>The curriculum was adapted during lockdown to specifically meet the needs of pupils and the CTS Cultural Curriculum is well on the way to being implemented fully.</a:t>
            </a:r>
          </a:p>
          <a:p>
            <a:endParaRPr lang="en-GB" dirty="0">
              <a:solidFill>
                <a:srgbClr val="C00000"/>
              </a:solidFill>
            </a:endParaRPr>
          </a:p>
          <a:p>
            <a:endParaRPr lang="en-GB" dirty="0"/>
          </a:p>
        </p:txBody>
      </p:sp>
    </p:spTree>
    <p:extLst>
      <p:ext uri="{BB962C8B-B14F-4D97-AF65-F5344CB8AC3E}">
        <p14:creationId xmlns:p14="http://schemas.microsoft.com/office/powerpoint/2010/main" val="32600903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1EDED-0E9D-42C3-BD7F-726C050AAD4A}"/>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Leadership &amp; Management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F67A9A-DD3F-4510-8643-A12C15295BCC}"/>
              </a:ext>
            </a:extLst>
          </p:cNvPr>
          <p:cNvSpPr>
            <a:spLocks noGrp="1"/>
          </p:cNvSpPr>
          <p:nvPr>
            <p:ph idx="1"/>
          </p:nvPr>
        </p:nvSpPr>
        <p:spPr/>
        <p:txBody>
          <a:bodyPr>
            <a:normAutofit fontScale="92500" lnSpcReduction="20000"/>
          </a:bodyPr>
          <a:lstStyle/>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staff performance management is regularly monitored and reviewed so that staff are held more firmly to account - </a:t>
            </a:r>
            <a:r>
              <a:rPr lang="en-GB" dirty="0">
                <a:solidFill>
                  <a:srgbClr val="C00000"/>
                </a:solidFill>
                <a:latin typeface="Arial" panose="020B0604020202020204" pitchFamily="34" charset="0"/>
                <a:cs typeface="Arial" panose="020B0604020202020204" pitchFamily="34" charset="0"/>
              </a:rPr>
              <a:t>All staff are now provided with appraisals and are being held to account for the learning in their classrooms.</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the school’s finances are kept under watchful review and evaluated for value for money - </a:t>
            </a:r>
            <a:r>
              <a:rPr lang="en-GB" dirty="0">
                <a:solidFill>
                  <a:srgbClr val="C00000"/>
                </a:solidFill>
                <a:latin typeface="Arial" panose="020B0604020202020204" pitchFamily="34" charset="0"/>
                <a:cs typeface="Arial" panose="020B0604020202020204" pitchFamily="34" charset="0"/>
              </a:rPr>
              <a:t>In partnership with Trust Officers the school is maintaining a very close eye on the budget and planning accordingly. This is difficult and challenging as we are working within significant financial restraints.</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the school’s website meets requirements - </a:t>
            </a:r>
            <a:r>
              <a:rPr lang="en-GB" dirty="0">
                <a:solidFill>
                  <a:srgbClr val="C00000"/>
                </a:solidFill>
                <a:latin typeface="Arial" panose="020B0604020202020204" pitchFamily="34" charset="0"/>
                <a:cs typeface="Arial" panose="020B0604020202020204" pitchFamily="34" charset="0"/>
              </a:rPr>
              <a:t>Improving, but there are still some aspects that need reviewing, especially around sharing details of our curriculum. The new requirements to share Intent, Implementation and Impact with parents is being worked on by staff over the course of this year and will be added to the website over time. </a:t>
            </a:r>
          </a:p>
          <a:p>
            <a:pPr lvl="1"/>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5153AAD3-53A4-4726-BB71-4633E22F4250}"/>
              </a:ext>
            </a:extLst>
          </p:cNvPr>
          <p:cNvPicPr>
            <a:picLocks noChangeAspect="1"/>
          </p:cNvPicPr>
          <p:nvPr/>
        </p:nvPicPr>
        <p:blipFill>
          <a:blip r:embed="rId2"/>
          <a:stretch>
            <a:fillRect/>
          </a:stretch>
        </p:blipFill>
        <p:spPr>
          <a:xfrm>
            <a:off x="10630355" y="365125"/>
            <a:ext cx="1213209" cy="1249788"/>
          </a:xfrm>
          <a:prstGeom prst="rect">
            <a:avLst/>
          </a:prstGeom>
        </p:spPr>
      </p:pic>
      <p:pic>
        <p:nvPicPr>
          <p:cNvPr id="5" name="Picture 4">
            <a:extLst>
              <a:ext uri="{FF2B5EF4-FFF2-40B4-BE49-F238E27FC236}">
                <a16:creationId xmlns:a16="http://schemas.microsoft.com/office/drawing/2014/main" id="{29370A6C-7F47-4467-B212-4376CF05ACA7}"/>
              </a:ext>
            </a:extLst>
          </p:cNvPr>
          <p:cNvPicPr>
            <a:picLocks noChangeAspect="1"/>
          </p:cNvPicPr>
          <p:nvPr/>
        </p:nvPicPr>
        <p:blipFill>
          <a:blip r:embed="rId3"/>
          <a:stretch>
            <a:fillRect/>
          </a:stretch>
        </p:blipFill>
        <p:spPr>
          <a:xfrm>
            <a:off x="192907" y="359028"/>
            <a:ext cx="1737511" cy="1255885"/>
          </a:xfrm>
          <a:prstGeom prst="rect">
            <a:avLst/>
          </a:prstGeom>
        </p:spPr>
      </p:pic>
    </p:spTree>
    <p:extLst>
      <p:ext uri="{BB962C8B-B14F-4D97-AF65-F5344CB8AC3E}">
        <p14:creationId xmlns:p14="http://schemas.microsoft.com/office/powerpoint/2010/main" val="7401327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87EED-A221-43C0-A4B7-9C1DEC81DCB3}"/>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Teaching and Learning</a:t>
            </a:r>
          </a:p>
        </p:txBody>
      </p:sp>
      <p:sp>
        <p:nvSpPr>
          <p:cNvPr id="3" name="Content Placeholder 2">
            <a:extLst>
              <a:ext uri="{FF2B5EF4-FFF2-40B4-BE49-F238E27FC236}">
                <a16:creationId xmlns:a16="http://schemas.microsoft.com/office/drawing/2014/main" id="{82D0ABD1-56F2-46B7-BCC3-75C7103F980E}"/>
              </a:ext>
            </a:extLst>
          </p:cNvPr>
          <p:cNvSpPr>
            <a:spLocks noGrp="1"/>
          </p:cNvSpPr>
          <p:nvPr>
            <p:ph idx="1"/>
          </p:nvPr>
        </p:nvSpPr>
        <p:spPr/>
        <p:txBody>
          <a:bodyPr>
            <a:normAutofit lnSpcReduction="10000"/>
          </a:bodyPr>
          <a:lstStyle/>
          <a:p>
            <a:pPr lvl="1"/>
            <a:r>
              <a:rPr lang="en-GB" dirty="0">
                <a:latin typeface="Arial" panose="020B0604020202020204" pitchFamily="34" charset="0"/>
                <a:cs typeface="Arial" panose="020B0604020202020204" pitchFamily="34" charset="0"/>
              </a:rPr>
              <a:t>disadvantaged pupils and pupils with SEND are helped to catch up and achieve well - </a:t>
            </a:r>
            <a:r>
              <a:rPr lang="en-GB" dirty="0">
                <a:solidFill>
                  <a:srgbClr val="C00000"/>
                </a:solidFill>
                <a:latin typeface="Arial" panose="020B0604020202020204" pitchFamily="34" charset="0"/>
                <a:cs typeface="Arial" panose="020B0604020202020204" pitchFamily="34" charset="0"/>
              </a:rPr>
              <a:t>This has been a priority for school leaders.  These pupils are now being supported very effectively in all respects. We have a very good SENDCo in Mrs Summerfield who knows the children well and has a very good understanding of teaching and learning and how to support children. Mrs Wilson </a:t>
            </a:r>
            <a:r>
              <a:rPr lang="en-GB" dirty="0" err="1">
                <a:solidFill>
                  <a:srgbClr val="C00000"/>
                </a:solidFill>
                <a:latin typeface="Arial" panose="020B0604020202020204" pitchFamily="34" charset="0"/>
                <a:cs typeface="Arial" panose="020B0604020202020204" pitchFamily="34" charset="0"/>
              </a:rPr>
              <a:t>Andoh</a:t>
            </a:r>
            <a:r>
              <a:rPr lang="en-GB" dirty="0">
                <a:solidFill>
                  <a:srgbClr val="C00000"/>
                </a:solidFill>
                <a:latin typeface="Arial" panose="020B0604020202020204" pitchFamily="34" charset="0"/>
                <a:cs typeface="Arial" panose="020B0604020202020204" pitchFamily="34" charset="0"/>
              </a:rPr>
              <a:t> is our PP Champion.</a:t>
            </a:r>
          </a:p>
          <a:p>
            <a:pPr marL="457200" lvl="1" indent="0">
              <a:buNone/>
            </a:pPr>
            <a:endParaRPr lang="en-GB" dirty="0">
              <a:solidFill>
                <a:srgbClr val="C00000"/>
              </a:solidFill>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 pupils receive their entitlement to a broad and balanced curriculum  -  </a:t>
            </a:r>
            <a:r>
              <a:rPr lang="en-GB" dirty="0">
                <a:solidFill>
                  <a:srgbClr val="C00000"/>
                </a:solidFill>
                <a:latin typeface="Arial" panose="020B0604020202020204" pitchFamily="34" charset="0"/>
                <a:cs typeface="Arial" panose="020B0604020202020204" pitchFamily="34" charset="0"/>
              </a:rPr>
              <a:t>Pupils received the best curriculum for where they were in their learning during lockdowns.  The CTS Cultural Curriculum is well on the way to being implemented fully. During lock down we didn’t teach some subjects such as French and D&amp;T but these are now being reintroduced.</a:t>
            </a:r>
          </a:p>
          <a:p>
            <a:endParaRPr lang="en-GB" dirty="0"/>
          </a:p>
        </p:txBody>
      </p:sp>
    </p:spTree>
    <p:extLst>
      <p:ext uri="{BB962C8B-B14F-4D97-AF65-F5344CB8AC3E}">
        <p14:creationId xmlns:p14="http://schemas.microsoft.com/office/powerpoint/2010/main" val="33418799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85A2E-184F-4396-8B6D-20D5C5FE2C0B}"/>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Teaching and Learning</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AC22FFE-6ECE-4DDA-887A-69355BBC252E}"/>
              </a:ext>
            </a:extLst>
          </p:cNvPr>
          <p:cNvSpPr>
            <a:spLocks noGrp="1"/>
          </p:cNvSpPr>
          <p:nvPr>
            <p:ph idx="1"/>
          </p:nvPr>
        </p:nvSpPr>
        <p:spPr/>
        <p:txBody>
          <a:bodyPr>
            <a:normAutofit lnSpcReduction="10000"/>
          </a:bodyPr>
          <a:lstStyle/>
          <a:p>
            <a:pPr marL="457200" lvl="1" indent="0">
              <a:buNone/>
            </a:pPr>
            <a:endParaRPr lang="en-GB" dirty="0">
              <a:solidFill>
                <a:srgbClr val="C00000"/>
              </a:solidFill>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Teachers have higher expectations of what pupils of different capabilities can achieve, particularly in reading, writing, mathematics and science – </a:t>
            </a:r>
            <a:r>
              <a:rPr lang="en-GB" dirty="0">
                <a:solidFill>
                  <a:srgbClr val="C00000"/>
                </a:solidFill>
                <a:latin typeface="Arial" panose="020B0604020202020204" pitchFamily="34" charset="0"/>
                <a:cs typeface="Arial" panose="020B0604020202020204" pitchFamily="34" charset="0"/>
              </a:rPr>
              <a:t>We have worked really hard to raise the expectations that teachers have of the pupils they work with.  High aspirations for all pupils is now a shared part of the ethos and culture at the school.  The programmes of study for these core subjects have been re-written and the positive impact on learning can already be seen in Reading, Writing and Maths.  Science, through STEM was rolled out last term.</a:t>
            </a:r>
            <a:r>
              <a:rPr lang="en-GB" dirty="0">
                <a:latin typeface="Arial" panose="020B0604020202020204" pitchFamily="34" charset="0"/>
                <a:cs typeface="Arial" panose="020B0604020202020204" pitchFamily="34" charset="0"/>
              </a:rPr>
              <a:t> </a:t>
            </a:r>
          </a:p>
          <a:p>
            <a:pPr marL="457200" lvl="1" indent="0">
              <a:buNone/>
            </a:pPr>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activities in lessons cater well for pupils of all abilities and are pitched to take account of pupils’ needs, including those of the most able - </a:t>
            </a:r>
            <a:r>
              <a:rPr lang="en-GB" dirty="0">
                <a:solidFill>
                  <a:srgbClr val="C00000"/>
                </a:solidFill>
                <a:latin typeface="Arial" panose="020B0604020202020204" pitchFamily="34" charset="0"/>
                <a:cs typeface="Arial" panose="020B0604020202020204" pitchFamily="34" charset="0"/>
              </a:rPr>
              <a:t>Continues to improve.  </a:t>
            </a:r>
          </a:p>
          <a:p>
            <a:pPr lvl="1"/>
            <a:endParaRPr lang="en-GB" dirty="0">
              <a:solidFill>
                <a:srgbClr val="C00000"/>
              </a:solidFill>
              <a:latin typeface="Arial" panose="020B0604020202020204" pitchFamily="34" charset="0"/>
              <a:cs typeface="Arial" panose="020B0604020202020204" pitchFamily="34" charset="0"/>
            </a:endParaRPr>
          </a:p>
          <a:p>
            <a:pPr lvl="1"/>
            <a:endParaRPr lang="en-GB" dirty="0">
              <a:solidFill>
                <a:srgbClr val="C00000"/>
              </a:solidFill>
              <a:latin typeface="Arial" panose="020B0604020202020204" pitchFamily="34" charset="0"/>
              <a:cs typeface="Arial" panose="020B0604020202020204" pitchFamily="34" charset="0"/>
            </a:endParaRPr>
          </a:p>
          <a:p>
            <a:pPr lvl="1"/>
            <a:endParaRPr lang="en-GB" dirty="0">
              <a:solidFill>
                <a:srgbClr val="C00000"/>
              </a:solidFill>
              <a:latin typeface="Arial" panose="020B0604020202020204" pitchFamily="34" charset="0"/>
              <a:cs typeface="Arial" panose="020B0604020202020204" pitchFamily="34" charset="0"/>
            </a:endParaRPr>
          </a:p>
          <a:p>
            <a:pPr marL="457200" lvl="1" indent="0">
              <a:buNone/>
            </a:pPr>
            <a:endParaRPr lang="en-GB" dirty="0">
              <a:solidFill>
                <a:srgbClr val="C00000"/>
              </a:solidFill>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E65836A8-2FE2-4F70-B0D5-D74D352E767C}"/>
              </a:ext>
            </a:extLst>
          </p:cNvPr>
          <p:cNvPicPr>
            <a:picLocks noChangeAspect="1"/>
          </p:cNvPicPr>
          <p:nvPr/>
        </p:nvPicPr>
        <p:blipFill>
          <a:blip r:embed="rId2"/>
          <a:stretch>
            <a:fillRect/>
          </a:stretch>
        </p:blipFill>
        <p:spPr>
          <a:xfrm>
            <a:off x="10747195" y="403012"/>
            <a:ext cx="1213209" cy="1249788"/>
          </a:xfrm>
          <a:prstGeom prst="rect">
            <a:avLst/>
          </a:prstGeom>
        </p:spPr>
      </p:pic>
      <p:pic>
        <p:nvPicPr>
          <p:cNvPr id="5" name="Picture 4">
            <a:extLst>
              <a:ext uri="{FF2B5EF4-FFF2-40B4-BE49-F238E27FC236}">
                <a16:creationId xmlns:a16="http://schemas.microsoft.com/office/drawing/2014/main" id="{DD7F1CD9-9C57-4B46-B60A-589013BBF539}"/>
              </a:ext>
            </a:extLst>
          </p:cNvPr>
          <p:cNvPicPr>
            <a:picLocks noChangeAspect="1"/>
          </p:cNvPicPr>
          <p:nvPr/>
        </p:nvPicPr>
        <p:blipFill>
          <a:blip r:embed="rId3"/>
          <a:stretch>
            <a:fillRect/>
          </a:stretch>
        </p:blipFill>
        <p:spPr>
          <a:xfrm>
            <a:off x="141537" y="434803"/>
            <a:ext cx="1737511" cy="1255885"/>
          </a:xfrm>
          <a:prstGeom prst="rect">
            <a:avLst/>
          </a:prstGeom>
        </p:spPr>
      </p:pic>
    </p:spTree>
    <p:extLst>
      <p:ext uri="{BB962C8B-B14F-4D97-AF65-F5344CB8AC3E}">
        <p14:creationId xmlns:p14="http://schemas.microsoft.com/office/powerpoint/2010/main" val="378511357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648AB-68AB-4E03-987E-AEDF422E6F3B}"/>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Teaching and Learning</a:t>
            </a:r>
            <a:endParaRPr lang="en-GB" dirty="0"/>
          </a:p>
        </p:txBody>
      </p:sp>
      <p:sp>
        <p:nvSpPr>
          <p:cNvPr id="3" name="Content Placeholder 2">
            <a:extLst>
              <a:ext uri="{FF2B5EF4-FFF2-40B4-BE49-F238E27FC236}">
                <a16:creationId xmlns:a16="http://schemas.microsoft.com/office/drawing/2014/main" id="{4AD626D1-3050-4A1A-B7BB-997252F54593}"/>
              </a:ext>
            </a:extLst>
          </p:cNvPr>
          <p:cNvSpPr>
            <a:spLocks noGrp="1"/>
          </p:cNvSpPr>
          <p:nvPr>
            <p:ph idx="1"/>
          </p:nvPr>
        </p:nvSpPr>
        <p:spPr/>
        <p:txBody>
          <a:bodyPr>
            <a:normAutofit fontScale="92500" lnSpcReduction="20000"/>
          </a:bodyPr>
          <a:lstStyle/>
          <a:p>
            <a:pPr lvl="1"/>
            <a:r>
              <a:rPr lang="en-GB" dirty="0">
                <a:latin typeface="Arial" panose="020B0604020202020204" pitchFamily="34" charset="0"/>
                <a:cs typeface="Arial" panose="020B0604020202020204" pitchFamily="34" charset="0"/>
              </a:rPr>
              <a:t>teachers’ subject knowledge improves so that explanations are modelled clearly and usefully to pupils - </a:t>
            </a:r>
            <a:r>
              <a:rPr lang="en-GB" dirty="0">
                <a:solidFill>
                  <a:srgbClr val="C00000"/>
                </a:solidFill>
                <a:latin typeface="Arial" panose="020B0604020202020204" pitchFamily="34" charset="0"/>
                <a:cs typeface="Arial" panose="020B0604020202020204" pitchFamily="34" charset="0"/>
              </a:rPr>
              <a:t>Training for staff both from within the school and from the Trust have improved the subject knowledge of teachers so that the quality of teaching across the school is now good. The Power Maths Scheme has supported subject knowledge and provides a clear structure for learning.</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teaching assistants develop their skills and expertise to have a positive impact on pupils’ learning -  </a:t>
            </a:r>
            <a:r>
              <a:rPr lang="en-GB" dirty="0">
                <a:solidFill>
                  <a:srgbClr val="C00000"/>
                </a:solidFill>
                <a:latin typeface="Arial" panose="020B0604020202020204" pitchFamily="34" charset="0"/>
                <a:cs typeface="Arial" panose="020B0604020202020204" pitchFamily="34" charset="0"/>
              </a:rPr>
              <a:t>Teacher assistants have received training, are taking part in performance management and are enthusiastic to develop and work with the pupils. We have some highly skilled and effective TAs here at </a:t>
            </a:r>
            <a:r>
              <a:rPr lang="en-GB" dirty="0" err="1">
                <a:solidFill>
                  <a:srgbClr val="C00000"/>
                </a:solidFill>
                <a:latin typeface="Arial" panose="020B0604020202020204" pitchFamily="34" charset="0"/>
                <a:cs typeface="Arial" panose="020B0604020202020204" pitchFamily="34" charset="0"/>
              </a:rPr>
              <a:t>CtS</a:t>
            </a:r>
            <a:r>
              <a:rPr lang="en-GB" dirty="0">
                <a:solidFill>
                  <a:srgbClr val="C00000"/>
                </a:solidFill>
                <a:latin typeface="Arial" panose="020B0604020202020204" pitchFamily="34" charset="0"/>
                <a:cs typeface="Arial" panose="020B0604020202020204" pitchFamily="34" charset="0"/>
              </a:rPr>
              <a:t>.  </a:t>
            </a:r>
          </a:p>
          <a:p>
            <a:pPr lvl="1"/>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pupils’ presentation and pride in their work improves -   </a:t>
            </a:r>
            <a:r>
              <a:rPr lang="en-GB" dirty="0">
                <a:solidFill>
                  <a:srgbClr val="C00000"/>
                </a:solidFill>
                <a:latin typeface="Arial" panose="020B0604020202020204" pitchFamily="34" charset="0"/>
                <a:cs typeface="Arial" panose="020B0604020202020204" pitchFamily="34" charset="0"/>
              </a:rPr>
              <a:t>There is a different feel around the school now.  Pupils respond well to the extra challenge and want to do well.</a:t>
            </a:r>
          </a:p>
          <a:p>
            <a:pPr lvl="1"/>
            <a:endParaRPr lang="en-GB"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DA9B1A9C-7E8A-49E6-BE62-F92FCCE94357}"/>
              </a:ext>
            </a:extLst>
          </p:cNvPr>
          <p:cNvPicPr>
            <a:picLocks noChangeAspect="1"/>
          </p:cNvPicPr>
          <p:nvPr/>
        </p:nvPicPr>
        <p:blipFill>
          <a:blip r:embed="rId2"/>
          <a:stretch>
            <a:fillRect/>
          </a:stretch>
        </p:blipFill>
        <p:spPr>
          <a:xfrm>
            <a:off x="10492910" y="365125"/>
            <a:ext cx="1213209" cy="1249788"/>
          </a:xfrm>
          <a:prstGeom prst="rect">
            <a:avLst/>
          </a:prstGeom>
        </p:spPr>
      </p:pic>
      <p:pic>
        <p:nvPicPr>
          <p:cNvPr id="5" name="Picture 4">
            <a:extLst>
              <a:ext uri="{FF2B5EF4-FFF2-40B4-BE49-F238E27FC236}">
                <a16:creationId xmlns:a16="http://schemas.microsoft.com/office/drawing/2014/main" id="{F25F1F27-B9EF-40E5-B024-312BB19283C4}"/>
              </a:ext>
            </a:extLst>
          </p:cNvPr>
          <p:cNvPicPr>
            <a:picLocks noChangeAspect="1"/>
          </p:cNvPicPr>
          <p:nvPr/>
        </p:nvPicPr>
        <p:blipFill>
          <a:blip r:embed="rId3"/>
          <a:stretch>
            <a:fillRect/>
          </a:stretch>
        </p:blipFill>
        <p:spPr>
          <a:xfrm>
            <a:off x="316197" y="359028"/>
            <a:ext cx="1737511" cy="1255885"/>
          </a:xfrm>
          <a:prstGeom prst="rect">
            <a:avLst/>
          </a:prstGeom>
        </p:spPr>
      </p:pic>
    </p:spTree>
    <p:extLst>
      <p:ext uri="{BB962C8B-B14F-4D97-AF65-F5344CB8AC3E}">
        <p14:creationId xmlns:p14="http://schemas.microsoft.com/office/powerpoint/2010/main" val="65263047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7D682-F8B7-4D2E-940A-92DE29AD6183}"/>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Making the Difference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FBA4E55-A56B-4B13-B905-4482C3F25AB5}"/>
              </a:ext>
            </a:extLst>
          </p:cNvPr>
          <p:cNvSpPr>
            <a:spLocks noGrp="1"/>
          </p:cNvSpPr>
          <p:nvPr>
            <p:ph idx="1"/>
          </p:nvPr>
        </p:nvSpPr>
        <p:spPr/>
        <p:txBody>
          <a:bodyPr>
            <a:normAutofit fontScale="92500" lnSpcReduction="20000"/>
          </a:bodyPr>
          <a:lstStyle/>
          <a:p>
            <a:r>
              <a:rPr lang="en-US" dirty="0">
                <a:latin typeface="Arial" panose="020B0604020202020204" pitchFamily="34" charset="0"/>
                <a:cs typeface="Arial" panose="020B0604020202020204" pitchFamily="34" charset="0"/>
              </a:rPr>
              <a:t>The ODBST created a </a:t>
            </a:r>
            <a:r>
              <a:rPr lang="en-US" dirty="0" err="1">
                <a:latin typeface="Arial" panose="020B0604020202020204" pitchFamily="34" charset="0"/>
                <a:cs typeface="Arial" panose="020B0604020202020204" pitchFamily="34" charset="0"/>
              </a:rPr>
              <a:t>SofA</a:t>
            </a:r>
            <a:r>
              <a:rPr lang="en-US" dirty="0">
                <a:latin typeface="Arial" panose="020B0604020202020204" pitchFamily="34" charset="0"/>
                <a:cs typeface="Arial" panose="020B0604020202020204" pitchFamily="34" charset="0"/>
              </a:rPr>
              <a:t>  - Statement of Action</a:t>
            </a:r>
          </a:p>
          <a:p>
            <a:r>
              <a:rPr lang="en-US" dirty="0">
                <a:latin typeface="Arial" panose="020B0604020202020204" pitchFamily="34" charset="0"/>
                <a:cs typeface="Arial" panose="020B0604020202020204" pitchFamily="34" charset="0"/>
              </a:rPr>
              <a:t>The ODBST recruited a Headteacher to implement the </a:t>
            </a:r>
            <a:r>
              <a:rPr lang="en-US" dirty="0" err="1">
                <a:latin typeface="Arial" panose="020B0604020202020204" pitchFamily="34" charset="0"/>
                <a:cs typeface="Arial" panose="020B0604020202020204" pitchFamily="34" charset="0"/>
              </a:rPr>
              <a:t>SofA</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Annual School Development Plan – </a:t>
            </a:r>
            <a:r>
              <a:rPr lang="en-US" dirty="0" err="1">
                <a:latin typeface="Arial" panose="020B0604020202020204" pitchFamily="34" charset="0"/>
                <a:cs typeface="Arial" panose="020B0604020202020204" pitchFamily="34" charset="0"/>
              </a:rPr>
              <a:t>prioritises</a:t>
            </a:r>
            <a:r>
              <a:rPr lang="en-US" dirty="0">
                <a:latin typeface="Arial" panose="020B0604020202020204" pitchFamily="34" charset="0"/>
                <a:cs typeface="Arial" panose="020B0604020202020204" pitchFamily="34" charset="0"/>
              </a:rPr>
              <a:t> actions for each year over a 3 year period which includes: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Making the children the most important people in the school</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Raising expectations for children</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English and </a:t>
            </a:r>
            <a:r>
              <a:rPr lang="en-US" dirty="0" err="1">
                <a:latin typeface="Arial" panose="020B0604020202020204" pitchFamily="34" charset="0"/>
                <a:cs typeface="Arial" panose="020B0604020202020204" pitchFamily="34" charset="0"/>
              </a:rPr>
              <a:t>Maths</a:t>
            </a:r>
            <a:r>
              <a:rPr lang="en-US" dirty="0">
                <a:latin typeface="Arial" panose="020B0604020202020204" pitchFamily="34" charset="0"/>
                <a:cs typeface="Arial" panose="020B0604020202020204" pitchFamily="34" charset="0"/>
              </a:rPr>
              <a:t> schemes of work</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Driving up the quality of Teaching &amp; Learning</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Performance Management and supporting teaching where needed</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Challenging when the children haven’t made good progress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Understanding &amp; assessing pupil progress</a:t>
            </a:r>
          </a:p>
          <a:p>
            <a:pPr>
              <a:buFont typeface="Wingdings" panose="05000000000000000000" pitchFamily="2" charset="2"/>
              <a:buChar char="Ø"/>
            </a:pPr>
            <a:endParaRPr lang="en-GB" dirty="0"/>
          </a:p>
        </p:txBody>
      </p:sp>
      <p:pic>
        <p:nvPicPr>
          <p:cNvPr id="4" name="Picture 3">
            <a:extLst>
              <a:ext uri="{FF2B5EF4-FFF2-40B4-BE49-F238E27FC236}">
                <a16:creationId xmlns:a16="http://schemas.microsoft.com/office/drawing/2014/main" id="{C7C8046A-F2F0-45A5-AEEA-43219188F1A0}"/>
              </a:ext>
            </a:extLst>
          </p:cNvPr>
          <p:cNvPicPr>
            <a:picLocks noChangeAspect="1"/>
          </p:cNvPicPr>
          <p:nvPr/>
        </p:nvPicPr>
        <p:blipFill>
          <a:blip r:embed="rId2"/>
          <a:stretch>
            <a:fillRect/>
          </a:stretch>
        </p:blipFill>
        <p:spPr>
          <a:xfrm>
            <a:off x="10585377" y="440900"/>
            <a:ext cx="1213209" cy="1249788"/>
          </a:xfrm>
          <a:prstGeom prst="rect">
            <a:avLst/>
          </a:prstGeom>
        </p:spPr>
      </p:pic>
      <p:pic>
        <p:nvPicPr>
          <p:cNvPr id="5" name="Picture 4">
            <a:extLst>
              <a:ext uri="{FF2B5EF4-FFF2-40B4-BE49-F238E27FC236}">
                <a16:creationId xmlns:a16="http://schemas.microsoft.com/office/drawing/2014/main" id="{D4FB8245-57B5-48C9-8F20-4F185A4F9240}"/>
              </a:ext>
            </a:extLst>
          </p:cNvPr>
          <p:cNvPicPr>
            <a:picLocks noChangeAspect="1"/>
          </p:cNvPicPr>
          <p:nvPr/>
        </p:nvPicPr>
        <p:blipFill>
          <a:blip r:embed="rId3"/>
          <a:stretch>
            <a:fillRect/>
          </a:stretch>
        </p:blipFill>
        <p:spPr>
          <a:xfrm>
            <a:off x="172359" y="278990"/>
            <a:ext cx="1737511" cy="1255885"/>
          </a:xfrm>
          <a:prstGeom prst="rect">
            <a:avLst/>
          </a:prstGeom>
        </p:spPr>
      </p:pic>
    </p:spTree>
    <p:extLst>
      <p:ext uri="{BB962C8B-B14F-4D97-AF65-F5344CB8AC3E}">
        <p14:creationId xmlns:p14="http://schemas.microsoft.com/office/powerpoint/2010/main" val="109726451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A86A0-89E3-4D02-A819-D92DE449F2A2}"/>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Making the Difference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21078B1-A5D3-46A0-BA9E-A25DB87E6AC7}"/>
              </a:ext>
            </a:extLst>
          </p:cNvPr>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latin typeface="Arial" panose="020B0604020202020204" pitchFamily="34" charset="0"/>
                <a:cs typeface="Arial" panose="020B0604020202020204" pitchFamily="34" charset="0"/>
              </a:rPr>
              <a:t>School Environment – raising standards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the non negotiables of teaching expectations and performance</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Designing and introducing the </a:t>
            </a:r>
            <a:r>
              <a:rPr lang="en-US" dirty="0" err="1">
                <a:latin typeface="Arial" panose="020B0604020202020204" pitchFamily="34" charset="0"/>
                <a:cs typeface="Arial" panose="020B0604020202020204" pitchFamily="34" charset="0"/>
              </a:rPr>
              <a:t>CtS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Cultral</a:t>
            </a:r>
            <a:r>
              <a:rPr lang="en-US" dirty="0">
                <a:latin typeface="Arial" panose="020B0604020202020204" pitchFamily="34" charset="0"/>
                <a:cs typeface="Arial" panose="020B0604020202020204" pitchFamily="34" charset="0"/>
              </a:rPr>
              <a:t> Curriculum</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Creating the COVID Recovery Curriculum</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Creating the Rainbow Curriculum</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Creating the role of Inclusion and Wellbeing Lead</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Recruiting teachers to improve teaching and learning</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Recruiting &amp; supporting staff to lead specific areas of the school</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Creating a whole school culture of driving improvements </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Establishing a shared school vision and values to underpin our work and drive improvements </a:t>
            </a:r>
          </a:p>
          <a:p>
            <a:pPr marL="0" indent="0">
              <a:buNone/>
            </a:pPr>
            <a:endParaRPr lang="en-GB" dirty="0"/>
          </a:p>
        </p:txBody>
      </p:sp>
      <p:pic>
        <p:nvPicPr>
          <p:cNvPr id="4" name="Picture 3">
            <a:extLst>
              <a:ext uri="{FF2B5EF4-FFF2-40B4-BE49-F238E27FC236}">
                <a16:creationId xmlns:a16="http://schemas.microsoft.com/office/drawing/2014/main" id="{A22CE441-551C-41FF-A5D6-616C0B87AE03}"/>
              </a:ext>
            </a:extLst>
          </p:cNvPr>
          <p:cNvPicPr>
            <a:picLocks noChangeAspect="1"/>
          </p:cNvPicPr>
          <p:nvPr/>
        </p:nvPicPr>
        <p:blipFill>
          <a:blip r:embed="rId2"/>
          <a:stretch>
            <a:fillRect/>
          </a:stretch>
        </p:blipFill>
        <p:spPr>
          <a:xfrm>
            <a:off x="10564829" y="299539"/>
            <a:ext cx="1213209" cy="1249788"/>
          </a:xfrm>
          <a:prstGeom prst="rect">
            <a:avLst/>
          </a:prstGeom>
        </p:spPr>
      </p:pic>
      <p:pic>
        <p:nvPicPr>
          <p:cNvPr id="5" name="Picture 4">
            <a:extLst>
              <a:ext uri="{FF2B5EF4-FFF2-40B4-BE49-F238E27FC236}">
                <a16:creationId xmlns:a16="http://schemas.microsoft.com/office/drawing/2014/main" id="{43CA4C3D-49CB-4F5C-922A-C6B440991C2F}"/>
              </a:ext>
            </a:extLst>
          </p:cNvPr>
          <p:cNvPicPr>
            <a:picLocks noChangeAspect="1"/>
          </p:cNvPicPr>
          <p:nvPr/>
        </p:nvPicPr>
        <p:blipFill>
          <a:blip r:embed="rId3"/>
          <a:stretch>
            <a:fillRect/>
          </a:stretch>
        </p:blipFill>
        <p:spPr>
          <a:xfrm>
            <a:off x="203181" y="352282"/>
            <a:ext cx="1737511" cy="1255885"/>
          </a:xfrm>
          <a:prstGeom prst="rect">
            <a:avLst/>
          </a:prstGeom>
        </p:spPr>
      </p:pic>
    </p:spTree>
    <p:extLst>
      <p:ext uri="{BB962C8B-B14F-4D97-AF65-F5344CB8AC3E}">
        <p14:creationId xmlns:p14="http://schemas.microsoft.com/office/powerpoint/2010/main" val="9683414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5DA1-C6CC-42CD-88E2-0AFEE81624A6}"/>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Making the Difference</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CC82AA8-8BCC-414D-944C-FDDF254327F2}"/>
              </a:ext>
            </a:extLst>
          </p:cNvPr>
          <p:cNvSpPr>
            <a:spLocks noGrp="1"/>
          </p:cNvSpPr>
          <p:nvPr>
            <p:ph idx="1"/>
          </p:nvPr>
        </p:nvSpPr>
        <p:spPr/>
        <p:txBody>
          <a:bodyPr>
            <a:normAutofit fontScale="77500" lnSpcReduction="20000"/>
          </a:bodyPr>
          <a:lstStyle/>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Power </a:t>
            </a:r>
            <a:r>
              <a:rPr lang="en-US" dirty="0" err="1">
                <a:latin typeface="Arial" panose="020B0604020202020204" pitchFamily="34" charset="0"/>
                <a:cs typeface="Arial" panose="020B0604020202020204" pitchFamily="34" charset="0"/>
              </a:rPr>
              <a:t>Maths</a:t>
            </a:r>
            <a:endParaRPr lang="en-US"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our STEM Curriculum </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Feedback and Marking expectations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the new PSHE Curriculum</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Provide opportunities for training</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Achieving the Gold award (FCQM) for working with families</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Developing middle leaders through ODBST Middle Leader Quality Mark</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Introducing our new approach to behavior</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Creating purpose around the school</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Six mini inspections (ODBST) a year that focus on different aspects e.g. SEN, PP,  personal development</a:t>
            </a:r>
          </a:p>
          <a:p>
            <a:pPr>
              <a:buFont typeface="Wingdings" panose="05000000000000000000" pitchFamily="2" charset="2"/>
              <a:buChar char="Ø"/>
            </a:pPr>
            <a:r>
              <a:rPr lang="en-US" dirty="0">
                <a:latin typeface="Arial" panose="020B0604020202020204" pitchFamily="34" charset="0"/>
                <a:cs typeface="Arial" panose="020B0604020202020204" pitchFamily="34" charset="0"/>
              </a:rPr>
              <a:t>Annual ODBST evaluation of journey to Good and Beyond</a:t>
            </a:r>
          </a:p>
          <a:p>
            <a:endParaRPr lang="en-GB" dirty="0"/>
          </a:p>
        </p:txBody>
      </p:sp>
      <p:pic>
        <p:nvPicPr>
          <p:cNvPr id="4" name="Picture 3">
            <a:extLst>
              <a:ext uri="{FF2B5EF4-FFF2-40B4-BE49-F238E27FC236}">
                <a16:creationId xmlns:a16="http://schemas.microsoft.com/office/drawing/2014/main" id="{925988E4-3353-493B-947E-BF9AD892218A}"/>
              </a:ext>
            </a:extLst>
          </p:cNvPr>
          <p:cNvPicPr>
            <a:picLocks noChangeAspect="1"/>
          </p:cNvPicPr>
          <p:nvPr/>
        </p:nvPicPr>
        <p:blipFill>
          <a:blip r:embed="rId2"/>
          <a:stretch>
            <a:fillRect/>
          </a:stretch>
        </p:blipFill>
        <p:spPr>
          <a:xfrm>
            <a:off x="10747195" y="237894"/>
            <a:ext cx="1213209" cy="1249788"/>
          </a:xfrm>
          <a:prstGeom prst="rect">
            <a:avLst/>
          </a:prstGeom>
        </p:spPr>
      </p:pic>
      <p:pic>
        <p:nvPicPr>
          <p:cNvPr id="5" name="Picture 4">
            <a:extLst>
              <a:ext uri="{FF2B5EF4-FFF2-40B4-BE49-F238E27FC236}">
                <a16:creationId xmlns:a16="http://schemas.microsoft.com/office/drawing/2014/main" id="{BDFF95F9-F796-4886-82E6-D4927194AD32}"/>
              </a:ext>
            </a:extLst>
          </p:cNvPr>
          <p:cNvPicPr>
            <a:picLocks noChangeAspect="1"/>
          </p:cNvPicPr>
          <p:nvPr/>
        </p:nvPicPr>
        <p:blipFill>
          <a:blip r:embed="rId3"/>
          <a:stretch>
            <a:fillRect/>
          </a:stretch>
        </p:blipFill>
        <p:spPr>
          <a:xfrm>
            <a:off x="231596" y="300912"/>
            <a:ext cx="1737511" cy="1255885"/>
          </a:xfrm>
          <a:prstGeom prst="rect">
            <a:avLst/>
          </a:prstGeom>
        </p:spPr>
      </p:pic>
    </p:spTree>
    <p:extLst>
      <p:ext uri="{BB962C8B-B14F-4D97-AF65-F5344CB8AC3E}">
        <p14:creationId xmlns:p14="http://schemas.microsoft.com/office/powerpoint/2010/main" val="32303069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F3D9F-F733-4B86-9600-6441EBC68C4C}"/>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Plans for 2021 - 2022</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73077F4-2E70-42C9-8A47-D87A7FF166FB}"/>
              </a:ext>
            </a:extLst>
          </p:cNvPr>
          <p:cNvSpPr>
            <a:spLocks noGrp="1"/>
          </p:cNvSpPr>
          <p:nvPr>
            <p:ph idx="1"/>
          </p:nvPr>
        </p:nvSpPr>
        <p:spPr/>
        <p:txBody>
          <a:bodyPr>
            <a:normAutofit fontScale="62500" lnSpcReduction="20000"/>
          </a:bodyPr>
          <a:lstStyle/>
          <a:p>
            <a:r>
              <a:rPr lang="en-US" dirty="0">
                <a:latin typeface="Arial" panose="020B0604020202020204" pitchFamily="34" charset="0"/>
                <a:cs typeface="Arial" panose="020B0604020202020204" pitchFamily="34" charset="0"/>
              </a:rPr>
              <a:t>Create Intent, Implementation and Impact policies for all subjects</a:t>
            </a:r>
          </a:p>
          <a:p>
            <a:r>
              <a:rPr lang="en-US" dirty="0">
                <a:latin typeface="Arial" panose="020B0604020202020204" pitchFamily="34" charset="0"/>
                <a:cs typeface="Arial" panose="020B0604020202020204" pitchFamily="34" charset="0"/>
              </a:rPr>
              <a:t>Create Knowledge &amp; Skills </a:t>
            </a:r>
            <a:r>
              <a:rPr lang="en-US" dirty="0" err="1">
                <a:latin typeface="Arial" panose="020B0604020202020204" pitchFamily="34" charset="0"/>
                <a:cs typeface="Arial" panose="020B0604020202020204" pitchFamily="34" charset="0"/>
              </a:rPr>
              <a:t>organisers</a:t>
            </a:r>
            <a:r>
              <a:rPr lang="en-US" dirty="0">
                <a:latin typeface="Arial" panose="020B0604020202020204" pitchFamily="34" charset="0"/>
                <a:cs typeface="Arial" panose="020B0604020202020204" pitchFamily="34" charset="0"/>
              </a:rPr>
              <a:t> for all Subjects</a:t>
            </a:r>
          </a:p>
          <a:p>
            <a:r>
              <a:rPr lang="en-US" dirty="0">
                <a:latin typeface="Arial" panose="020B0604020202020204" pitchFamily="34" charset="0"/>
                <a:cs typeface="Arial" panose="020B0604020202020204" pitchFamily="34" charset="0"/>
              </a:rPr>
              <a:t>All Curriculum documents are on the website</a:t>
            </a:r>
          </a:p>
          <a:p>
            <a:r>
              <a:rPr lang="en-US" dirty="0">
                <a:latin typeface="Arial" panose="020B0604020202020204" pitchFamily="34" charset="0"/>
                <a:cs typeface="Arial" panose="020B0604020202020204" pitchFamily="34" charset="0"/>
              </a:rPr>
              <a:t>Follow through with our </a:t>
            </a:r>
            <a:r>
              <a:rPr lang="en-US" dirty="0" err="1">
                <a:latin typeface="Arial" panose="020B0604020202020204" pitchFamily="34" charset="0"/>
                <a:cs typeface="Arial" panose="020B0604020202020204" pitchFamily="34" charset="0"/>
              </a:rPr>
              <a:t>CtS</a:t>
            </a:r>
            <a:r>
              <a:rPr lang="en-US" dirty="0">
                <a:latin typeface="Arial" panose="020B0604020202020204" pitchFamily="34" charset="0"/>
                <a:cs typeface="Arial" panose="020B0604020202020204" pitchFamily="34" charset="0"/>
              </a:rPr>
              <a:t> Enrichment Curriculum</a:t>
            </a:r>
          </a:p>
          <a:p>
            <a:r>
              <a:rPr lang="en-US" dirty="0">
                <a:latin typeface="Arial" panose="020B0604020202020204" pitchFamily="34" charset="0"/>
                <a:cs typeface="Arial" panose="020B0604020202020204" pitchFamily="34" charset="0"/>
              </a:rPr>
              <a:t>Ensure </a:t>
            </a:r>
            <a:r>
              <a:rPr lang="en-US" dirty="0" err="1">
                <a:latin typeface="Arial" panose="020B0604020202020204" pitchFamily="34" charset="0"/>
                <a:cs typeface="Arial" panose="020B0604020202020204" pitchFamily="34" charset="0"/>
              </a:rPr>
              <a:t>CtS</a:t>
            </a:r>
            <a:r>
              <a:rPr lang="en-US" dirty="0">
                <a:latin typeface="Arial" panose="020B0604020202020204" pitchFamily="34" charset="0"/>
                <a:cs typeface="Arial" panose="020B0604020202020204" pitchFamily="34" charset="0"/>
              </a:rPr>
              <a:t> Cultural Curriculum is meeting the needs of all gaps in knowledge and skills</a:t>
            </a:r>
          </a:p>
          <a:p>
            <a:r>
              <a:rPr lang="en-US" dirty="0">
                <a:latin typeface="Arial" panose="020B0604020202020204" pitchFamily="34" charset="0"/>
                <a:cs typeface="Arial" panose="020B0604020202020204" pitchFamily="34" charset="0"/>
              </a:rPr>
              <a:t>Become an Eco School</a:t>
            </a:r>
          </a:p>
          <a:p>
            <a:r>
              <a:rPr lang="en-US" dirty="0">
                <a:latin typeface="Arial" panose="020B0604020202020204" pitchFamily="34" charset="0"/>
                <a:cs typeface="Arial" panose="020B0604020202020204" pitchFamily="34" charset="0"/>
              </a:rPr>
              <a:t>Develop the outside Learning Environment</a:t>
            </a:r>
          </a:p>
          <a:p>
            <a:r>
              <a:rPr lang="en-US" dirty="0">
                <a:latin typeface="Arial" panose="020B0604020202020204" pitchFamily="34" charset="0"/>
                <a:cs typeface="Arial" panose="020B0604020202020204" pitchFamily="34" charset="0"/>
              </a:rPr>
              <a:t>Reintroduce more parental involvement with the school e.g. Parent Teacher Association (PTA)</a:t>
            </a:r>
          </a:p>
          <a:p>
            <a:r>
              <a:rPr lang="en-US" dirty="0">
                <a:latin typeface="Arial" panose="020B0604020202020204" pitchFamily="34" charset="0"/>
                <a:cs typeface="Arial" panose="020B0604020202020204" pitchFamily="34" charset="0"/>
              </a:rPr>
              <a:t>Introduce Class Representatives</a:t>
            </a:r>
          </a:p>
          <a:p>
            <a:r>
              <a:rPr lang="en-US" dirty="0">
                <a:latin typeface="Arial" panose="020B0604020202020204" pitchFamily="34" charset="0"/>
                <a:cs typeface="Arial" panose="020B0604020202020204" pitchFamily="34" charset="0"/>
              </a:rPr>
              <a:t>Four middle leaders achieve Silver Awards for leadership – English, PSHCE, Humanities and Science</a:t>
            </a:r>
          </a:p>
          <a:p>
            <a:r>
              <a:rPr lang="en-US" dirty="0">
                <a:latin typeface="Arial" panose="020B0604020202020204" pitchFamily="34" charset="0"/>
                <a:cs typeface="Arial" panose="020B0604020202020204" pitchFamily="34" charset="0"/>
              </a:rPr>
              <a:t>Increase numbers in the Foundation Stage</a:t>
            </a:r>
          </a:p>
          <a:p>
            <a:r>
              <a:rPr lang="en-US" dirty="0">
                <a:latin typeface="Arial" panose="020B0604020202020204" pitchFamily="34" charset="0"/>
                <a:cs typeface="Arial" panose="020B0604020202020204" pitchFamily="34" charset="0"/>
              </a:rPr>
              <a:t>Move from a Yellow School to a Green School</a:t>
            </a:r>
          </a:p>
          <a:p>
            <a:r>
              <a:rPr lang="en-US" dirty="0">
                <a:latin typeface="Arial" panose="020B0604020202020204" pitchFamily="34" charset="0"/>
                <a:cs typeface="Arial" panose="020B0604020202020204" pitchFamily="34" charset="0"/>
              </a:rPr>
              <a:t>Children in </a:t>
            </a:r>
            <a:r>
              <a:rPr lang="en-US" dirty="0" err="1">
                <a:latin typeface="Arial" panose="020B0604020202020204" pitchFamily="34" charset="0"/>
                <a:cs typeface="Arial" panose="020B0604020202020204" pitchFamily="34" charset="0"/>
              </a:rPr>
              <a:t>CtS</a:t>
            </a:r>
            <a:r>
              <a:rPr lang="en-US" dirty="0">
                <a:latin typeface="Arial" panose="020B0604020202020204" pitchFamily="34" charset="0"/>
                <a:cs typeface="Arial" panose="020B0604020202020204" pitchFamily="34" charset="0"/>
              </a:rPr>
              <a:t> are achieving in line with other children nationally</a:t>
            </a:r>
          </a:p>
          <a:p>
            <a:endParaRPr lang="en-US" dirty="0">
              <a:latin typeface="Arial" panose="020B0604020202020204" pitchFamily="34" charset="0"/>
              <a:cs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6C2A7B0B-8DDE-4010-B834-C86EFB119EE0}"/>
              </a:ext>
            </a:extLst>
          </p:cNvPr>
          <p:cNvPicPr>
            <a:picLocks noChangeAspect="1"/>
          </p:cNvPicPr>
          <p:nvPr/>
        </p:nvPicPr>
        <p:blipFill>
          <a:blip r:embed="rId2"/>
          <a:stretch>
            <a:fillRect/>
          </a:stretch>
        </p:blipFill>
        <p:spPr>
          <a:xfrm>
            <a:off x="10747195" y="365125"/>
            <a:ext cx="1213209" cy="1249788"/>
          </a:xfrm>
          <a:prstGeom prst="rect">
            <a:avLst/>
          </a:prstGeom>
        </p:spPr>
      </p:pic>
      <p:pic>
        <p:nvPicPr>
          <p:cNvPr id="5" name="Picture 4">
            <a:extLst>
              <a:ext uri="{FF2B5EF4-FFF2-40B4-BE49-F238E27FC236}">
                <a16:creationId xmlns:a16="http://schemas.microsoft.com/office/drawing/2014/main" id="{07D4BF9D-BBDA-4EC1-8C06-E9D68EE24F93}"/>
              </a:ext>
            </a:extLst>
          </p:cNvPr>
          <p:cNvPicPr>
            <a:picLocks noChangeAspect="1"/>
          </p:cNvPicPr>
          <p:nvPr/>
        </p:nvPicPr>
        <p:blipFill>
          <a:blip r:embed="rId3"/>
          <a:stretch>
            <a:fillRect/>
          </a:stretch>
        </p:blipFill>
        <p:spPr>
          <a:xfrm>
            <a:off x="231596" y="230188"/>
            <a:ext cx="1737511" cy="1255885"/>
          </a:xfrm>
          <a:prstGeom prst="rect">
            <a:avLst/>
          </a:prstGeom>
        </p:spPr>
      </p:pic>
    </p:spTree>
    <p:extLst>
      <p:ext uri="{BB962C8B-B14F-4D97-AF65-F5344CB8AC3E}">
        <p14:creationId xmlns:p14="http://schemas.microsoft.com/office/powerpoint/2010/main" val="207920342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2CB4B-B98A-48CF-9197-654D8D8CECC4}"/>
              </a:ext>
            </a:extLst>
          </p:cNvPr>
          <p:cNvSpPr>
            <a:spLocks noGrp="1"/>
          </p:cNvSpPr>
          <p:nvPr>
            <p:ph type="title"/>
          </p:nvPr>
        </p:nvSpPr>
        <p:spPr/>
        <p:txBody>
          <a:bodyPr/>
          <a:lstStyle/>
          <a:p>
            <a:pPr algn="ctr"/>
            <a:r>
              <a:rPr lang="en-US" dirty="0">
                <a:latin typeface="Arial" panose="020B0604020202020204" pitchFamily="34" charset="0"/>
                <a:cs typeface="Arial" panose="020B0604020202020204" pitchFamily="34" charset="0"/>
              </a:rPr>
              <a:t>OFSTED</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D94E081-359C-4C38-996E-357F85DACCF7}"/>
              </a:ext>
            </a:extLst>
          </p:cNvPr>
          <p:cNvSpPr>
            <a:spLocks noGrp="1"/>
          </p:cNvSpPr>
          <p:nvPr>
            <p:ph idx="1"/>
          </p:nvPr>
        </p:nvSpPr>
        <p:spPr/>
        <p:txBody>
          <a:bodyPr/>
          <a:lstStyle/>
          <a:p>
            <a:pPr marL="0" indent="0" algn="ctr">
              <a:buNone/>
            </a:pPr>
            <a:r>
              <a:rPr lang="en-US" dirty="0">
                <a:latin typeface="Arial" panose="020B0604020202020204" pitchFamily="34" charset="0"/>
                <a:cs typeface="Arial" panose="020B0604020202020204" pitchFamily="34" charset="0"/>
              </a:rPr>
              <a:t>Due in the 3</a:t>
            </a:r>
            <a:r>
              <a:rPr lang="en-US" baseline="30000" dirty="0">
                <a:latin typeface="Arial" panose="020B0604020202020204" pitchFamily="34" charset="0"/>
                <a:cs typeface="Arial" panose="020B0604020202020204" pitchFamily="34" charset="0"/>
              </a:rPr>
              <a:t>rd</a:t>
            </a:r>
            <a:r>
              <a:rPr lang="en-US" dirty="0">
                <a:latin typeface="Arial" panose="020B0604020202020204" pitchFamily="34" charset="0"/>
                <a:cs typeface="Arial" panose="020B0604020202020204" pitchFamily="34" charset="0"/>
              </a:rPr>
              <a:t> year of becoming an academy - 2021 – 2022</a:t>
            </a:r>
          </a:p>
          <a:p>
            <a:pPr marL="0" indent="0" algn="ctr">
              <a:buNone/>
            </a:pPr>
            <a:r>
              <a:rPr lang="en-US" dirty="0">
                <a:latin typeface="Arial" panose="020B0604020202020204" pitchFamily="34" charset="0"/>
                <a:cs typeface="Arial" panose="020B0604020202020204" pitchFamily="34" charset="0"/>
              </a:rPr>
              <a:t>Your children remain at the center of all that we do here at </a:t>
            </a:r>
            <a:r>
              <a:rPr lang="en-US" dirty="0" err="1">
                <a:latin typeface="Arial" panose="020B0604020202020204" pitchFamily="34" charset="0"/>
                <a:cs typeface="Arial" panose="020B0604020202020204" pitchFamily="34" charset="0"/>
              </a:rPr>
              <a:t>CtS</a:t>
            </a:r>
            <a:endParaRPr lang="en-US" dirty="0">
              <a:latin typeface="Arial" panose="020B0604020202020204" pitchFamily="34" charset="0"/>
              <a:cs typeface="Arial" panose="020B0604020202020204" pitchFamily="34" charset="0"/>
            </a:endParaRPr>
          </a:p>
          <a:p>
            <a:pPr marL="0" indent="0" algn="ctr">
              <a:buNone/>
            </a:pPr>
            <a:r>
              <a:rPr lang="en-US" dirty="0">
                <a:latin typeface="Arial" panose="020B0604020202020204" pitchFamily="34" charset="0"/>
                <a:cs typeface="Arial" panose="020B0604020202020204" pitchFamily="34" charset="0"/>
              </a:rPr>
              <a:t>Aiming for Good</a:t>
            </a:r>
          </a:p>
          <a:p>
            <a:pPr marL="0" indent="0" algn="ctr">
              <a:buNone/>
            </a:pPr>
            <a:endParaRPr lang="en-US" dirty="0">
              <a:latin typeface="Arial" panose="020B0604020202020204" pitchFamily="34" charset="0"/>
              <a:cs typeface="Arial" panose="020B0604020202020204" pitchFamily="34" charset="0"/>
            </a:endParaRPr>
          </a:p>
          <a:p>
            <a:pPr marL="0" indent="0" algn="ctr">
              <a:buNone/>
            </a:pPr>
            <a:endParaRPr lang="en-US" dirty="0"/>
          </a:p>
          <a:p>
            <a:endParaRPr lang="en-GB" dirty="0"/>
          </a:p>
        </p:txBody>
      </p:sp>
      <p:pic>
        <p:nvPicPr>
          <p:cNvPr id="4" name="Content Placeholder 3">
            <a:extLst>
              <a:ext uri="{FF2B5EF4-FFF2-40B4-BE49-F238E27FC236}">
                <a16:creationId xmlns:a16="http://schemas.microsoft.com/office/drawing/2014/main" id="{CB5BDB5F-C21D-4AC5-9514-E652DA84E05C}"/>
              </a:ext>
            </a:extLst>
          </p:cNvPr>
          <p:cNvPicPr>
            <a:picLocks noChangeAspect="1"/>
          </p:cNvPicPr>
          <p:nvPr/>
        </p:nvPicPr>
        <p:blipFill>
          <a:blip r:embed="rId2"/>
          <a:stretch>
            <a:fillRect/>
          </a:stretch>
        </p:blipFill>
        <p:spPr>
          <a:xfrm>
            <a:off x="5074174" y="3429000"/>
            <a:ext cx="2399252" cy="2595744"/>
          </a:xfrm>
          <a:prstGeom prst="rect">
            <a:avLst/>
          </a:prstGeom>
        </p:spPr>
      </p:pic>
      <p:pic>
        <p:nvPicPr>
          <p:cNvPr id="5" name="Picture 4">
            <a:extLst>
              <a:ext uri="{FF2B5EF4-FFF2-40B4-BE49-F238E27FC236}">
                <a16:creationId xmlns:a16="http://schemas.microsoft.com/office/drawing/2014/main" id="{1A010D56-F3B7-4F1A-81E3-D96835C579BB}"/>
              </a:ext>
            </a:extLst>
          </p:cNvPr>
          <p:cNvPicPr>
            <a:picLocks noChangeAspect="1"/>
          </p:cNvPicPr>
          <p:nvPr/>
        </p:nvPicPr>
        <p:blipFill>
          <a:blip r:embed="rId3"/>
          <a:stretch>
            <a:fillRect/>
          </a:stretch>
        </p:blipFill>
        <p:spPr>
          <a:xfrm>
            <a:off x="10667570" y="365125"/>
            <a:ext cx="1213209" cy="1249788"/>
          </a:xfrm>
          <a:prstGeom prst="rect">
            <a:avLst/>
          </a:prstGeom>
        </p:spPr>
      </p:pic>
      <p:pic>
        <p:nvPicPr>
          <p:cNvPr id="6" name="Picture 5">
            <a:extLst>
              <a:ext uri="{FF2B5EF4-FFF2-40B4-BE49-F238E27FC236}">
                <a16:creationId xmlns:a16="http://schemas.microsoft.com/office/drawing/2014/main" id="{7B9BCFE4-6E54-48D5-919C-6697E4186870}"/>
              </a:ext>
            </a:extLst>
          </p:cNvPr>
          <p:cNvPicPr>
            <a:picLocks noChangeAspect="1"/>
          </p:cNvPicPr>
          <p:nvPr/>
        </p:nvPicPr>
        <p:blipFill>
          <a:blip r:embed="rId4"/>
          <a:stretch>
            <a:fillRect/>
          </a:stretch>
        </p:blipFill>
        <p:spPr>
          <a:xfrm>
            <a:off x="311221" y="399963"/>
            <a:ext cx="1737511" cy="1255885"/>
          </a:xfrm>
          <a:prstGeom prst="rect">
            <a:avLst/>
          </a:prstGeom>
        </p:spPr>
      </p:pic>
    </p:spTree>
    <p:extLst>
      <p:ext uri="{BB962C8B-B14F-4D97-AF65-F5344CB8AC3E}">
        <p14:creationId xmlns:p14="http://schemas.microsoft.com/office/powerpoint/2010/main" val="444307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1122</TotalTime>
  <Words>3630</Words>
  <Application>Microsoft Office PowerPoint</Application>
  <PresentationFormat>Widescreen</PresentationFormat>
  <Paragraphs>386</Paragraphs>
  <Slides>78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78</vt:i4>
      </vt:variant>
    </vt:vector>
  </HeadingPairs>
  <TitlesOfParts>
    <vt:vector size="83" baseType="lpstr">
      <vt:lpstr>Arial</vt:lpstr>
      <vt:lpstr>Calibri</vt:lpstr>
      <vt:lpstr>Calibri Light</vt:lpstr>
      <vt:lpstr>Wingdings</vt:lpstr>
      <vt:lpstr>Office Theme</vt:lpstr>
      <vt:lpstr>Welcome</vt:lpstr>
      <vt:lpstr>Why Caring Behaviour</vt:lpstr>
      <vt:lpstr>Our Vision Statement</vt:lpstr>
      <vt:lpstr>How do we live our vision?</vt:lpstr>
      <vt:lpstr>Our School Values</vt:lpstr>
      <vt:lpstr>Through British Values</vt:lpstr>
      <vt:lpstr>Through ODBST Values (Shared CofE Educational Values)</vt:lpstr>
      <vt:lpstr>Through Our Curriculum</vt:lpstr>
      <vt:lpstr>Forming Policy</vt:lpstr>
      <vt:lpstr>Through CARE</vt:lpstr>
      <vt:lpstr>CARE</vt:lpstr>
      <vt:lpstr>Policy Intention </vt:lpstr>
      <vt:lpstr>Policy Intention </vt:lpstr>
      <vt:lpstr>Caring Behaviour at CtS</vt:lpstr>
      <vt:lpstr>Caring Behaviour at CtS</vt:lpstr>
      <vt:lpstr>Caring Behaviour at CtS</vt:lpstr>
      <vt:lpstr>Caring Behaviour at CtS</vt:lpstr>
      <vt:lpstr>Policy Implementation</vt:lpstr>
      <vt:lpstr>Policy Implementation</vt:lpstr>
      <vt:lpstr>Policy Implementation</vt:lpstr>
      <vt:lpstr>Policy Implementation</vt:lpstr>
      <vt:lpstr>Policy Implementation</vt:lpstr>
      <vt:lpstr>Policy Implementation</vt:lpstr>
      <vt:lpstr>Policy Implementation</vt:lpstr>
      <vt:lpstr>Being Positive</vt:lpstr>
      <vt:lpstr>Homework</vt:lpstr>
      <vt:lpstr>Homework </vt:lpstr>
      <vt:lpstr>Teachers</vt:lpstr>
      <vt:lpstr>Children</vt:lpstr>
      <vt:lpstr>Parents</vt:lpstr>
      <vt:lpstr>Going Forward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 Good and Beyond</vt:lpstr>
      <vt:lpstr>The school in 2018</vt:lpstr>
      <vt:lpstr>The School in 2018</vt:lpstr>
      <vt:lpstr>Where Are We Now?</vt:lpstr>
      <vt:lpstr>COVID Struck!!</vt:lpstr>
      <vt:lpstr>Quite a Journey!</vt:lpstr>
      <vt:lpstr>Key Areas for Improvement </vt:lpstr>
      <vt:lpstr>Leadership &amp; Management</vt:lpstr>
      <vt:lpstr>Leadership &amp; Management</vt:lpstr>
      <vt:lpstr>Leadership &amp; Management</vt:lpstr>
      <vt:lpstr>Teaching and Learning</vt:lpstr>
      <vt:lpstr>Teaching and Learning</vt:lpstr>
      <vt:lpstr>Teaching and Learning</vt:lpstr>
      <vt:lpstr>Making the Difference</vt:lpstr>
      <vt:lpstr>Making the Difference</vt:lpstr>
      <vt:lpstr>Making the Difference</vt:lpstr>
      <vt:lpstr>Plans for 2021 - 2022</vt:lpstr>
      <vt:lpstr>OFSTED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Lorraine</dc:creator>
  <cp:lastModifiedBy>lquirk</cp:lastModifiedBy>
  <cp:revision>122</cp:revision>
  <cp:lastPrinted>2021-10-18T14:38:09Z</cp:lastPrinted>
  <dcterms:created xsi:type="dcterms:W3CDTF">2021-08-30T12:11:05Z</dcterms:created>
  <dcterms:modified xsi:type="dcterms:W3CDTF">2021-10-19T08:08:20Z</dcterms:modified>
</cp:coreProperties>
</file>