
<file path=[Content_Types].xml><?xml version="1.0" encoding="utf-8"?>
<Types xmlns="http://schemas.openxmlformats.org/package/2006/content-types">
  <Default Extension="bmp" ContentType="image/bmp"/>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4" r:id="rId4"/>
  </p:sldMasterIdLst>
  <p:notesMasterIdLst>
    <p:notesMasterId r:id="rId16"/>
  </p:notesMasterIdLst>
  <p:sldIdLst>
    <p:sldId id="258" r:id="rId5"/>
    <p:sldId id="276" r:id="rId6"/>
    <p:sldId id="318" r:id="rId7"/>
    <p:sldId id="282" r:id="rId8"/>
    <p:sldId id="300" r:id="rId9"/>
    <p:sldId id="320" r:id="rId10"/>
    <p:sldId id="287" r:id="rId11"/>
    <p:sldId id="313" r:id="rId12"/>
    <p:sldId id="317" r:id="rId13"/>
    <p:sldId id="319" r:id="rId14"/>
    <p:sldId id="298" r:id="rId15"/>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 betts" initials="Sb" lastIdx="1" clrIdx="0">
    <p:extLst>
      <p:ext uri="{19B8F6BF-5375-455C-9EA6-DF929625EA0E}">
        <p15:presenceInfo xmlns:p15="http://schemas.microsoft.com/office/powerpoint/2012/main" userId="S-1-5-21-2671200794-1897137533-2812139582-183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860000"/>
    <a:srgbClr val="7030A0"/>
    <a:srgbClr val="0A0A0A"/>
    <a:srgbClr val="FFC000"/>
    <a:srgbClr val="323232"/>
    <a:srgbClr val="5EB9CD"/>
    <a:srgbClr val="A789D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1F126F0-6B5D-4A14-A368-76EB10F3B9D2}" v="41" dt="2024-10-24T16:47:32.9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540"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3EB1B61F-BC91-4AE9-9DB6-44A3C91450C4}" type="datetimeFigureOut">
              <a:rPr lang="en-GB" smtClean="0"/>
              <a:t>24/10/2024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4E36E3A6-851F-4933-B1CC-F11CF08D4CA9}" type="slidenum">
              <a:rPr lang="en-GB" smtClean="0"/>
              <a:t>‹#›</a:t>
            </a:fld>
            <a:endParaRPr lang="en-GB"/>
          </a:p>
        </p:txBody>
      </p:sp>
    </p:spTree>
    <p:extLst>
      <p:ext uri="{BB962C8B-B14F-4D97-AF65-F5344CB8AC3E}">
        <p14:creationId xmlns:p14="http://schemas.microsoft.com/office/powerpoint/2010/main" val="42690024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E36E3A6-851F-4933-B1CC-F11CF08D4CA9}" type="slidenum">
              <a:rPr lang="en-GB" smtClean="0"/>
              <a:t>2</a:t>
            </a:fld>
            <a:endParaRPr lang="en-GB"/>
          </a:p>
        </p:txBody>
      </p:sp>
    </p:spTree>
    <p:extLst>
      <p:ext uri="{BB962C8B-B14F-4D97-AF65-F5344CB8AC3E}">
        <p14:creationId xmlns:p14="http://schemas.microsoft.com/office/powerpoint/2010/main" val="104164597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bmp"/><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bmp"/><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n-US"/>
              <a:t>Click to edit Master title style</a:t>
            </a:r>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D8411D94-B85D-4E24-B99B-C97EA5272DC8}" type="datetimeFigureOut">
              <a:rPr lang="en-GB" smtClean="0"/>
              <a:t>24/10/2024</a:t>
            </a:fld>
            <a:endParaRPr lang="en-GB"/>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n-GB"/>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91479BA3-A59A-4E62-85E1-F107F5044804}" type="slidenum">
              <a:rPr lang="en-GB" smtClean="0"/>
              <a:t>‹#›</a:t>
            </a:fld>
            <a:endParaRPr lang="en-GB"/>
          </a:p>
        </p:txBody>
      </p:sp>
    </p:spTree>
    <p:extLst>
      <p:ext uri="{BB962C8B-B14F-4D97-AF65-F5344CB8AC3E}">
        <p14:creationId xmlns:p14="http://schemas.microsoft.com/office/powerpoint/2010/main" val="41573360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a:defRPr sz="1800"/>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solidFill>
                  <a:schemeClr val="tx2"/>
                </a:solidFill>
              </a:defRPr>
            </a:lvl1pPr>
          </a:lstStyle>
          <a:p>
            <a:fld id="{D8411D94-B85D-4E24-B99B-C97EA5272DC8}" type="datetimeFigureOut">
              <a:rPr lang="en-GB" smtClean="0"/>
              <a:t>24/10/2024</a:t>
            </a:fld>
            <a:endParaRPr lang="en-GB"/>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91479BA3-A59A-4E62-85E1-F107F5044804}" type="slidenum">
              <a:rPr lang="en-GB" smtClean="0"/>
              <a:t>‹#›</a:t>
            </a:fld>
            <a:endParaRPr lang="en-GB"/>
          </a:p>
        </p:txBody>
      </p:sp>
    </p:spTree>
    <p:extLst>
      <p:ext uri="{BB962C8B-B14F-4D97-AF65-F5344CB8AC3E}">
        <p14:creationId xmlns:p14="http://schemas.microsoft.com/office/powerpoint/2010/main" val="10479727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n-US"/>
              <a:t>Click to edit Master title style</a:t>
            </a:r>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D8411D94-B85D-4E24-B99B-C97EA5272DC8}" type="datetimeFigureOut">
              <a:rPr lang="en-GB" smtClean="0"/>
              <a:t>24/10/2024</a:t>
            </a:fld>
            <a:endParaRPr lang="en-GB"/>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n-GB"/>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91479BA3-A59A-4E62-85E1-F107F5044804}" type="slidenum">
              <a:rPr lang="en-GB" smtClean="0"/>
              <a:t>‹#›</a:t>
            </a:fld>
            <a:endParaRPr lang="en-GB"/>
          </a:p>
        </p:txBody>
      </p:sp>
    </p:spTree>
    <p:extLst>
      <p:ext uri="{BB962C8B-B14F-4D97-AF65-F5344CB8AC3E}">
        <p14:creationId xmlns:p14="http://schemas.microsoft.com/office/powerpoint/2010/main" val="24983504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solidFill>
                  <a:schemeClr val="tx2"/>
                </a:solidFill>
              </a:defRPr>
            </a:lvl1pPr>
          </a:lstStyle>
          <a:p>
            <a:fld id="{D8411D94-B85D-4E24-B99B-C97EA5272DC8}" type="datetimeFigureOut">
              <a:rPr lang="en-GB" smtClean="0"/>
              <a:t>24/10/2024</a:t>
            </a:fld>
            <a:endParaRPr lang="en-GB"/>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91479BA3-A59A-4E62-85E1-F107F5044804}" type="slidenum">
              <a:rPr lang="en-GB" smtClean="0"/>
              <a:t>‹#›</a:t>
            </a:fld>
            <a:endParaRPr lang="en-GB"/>
          </a:p>
        </p:txBody>
      </p:sp>
    </p:spTree>
    <p:extLst>
      <p:ext uri="{BB962C8B-B14F-4D97-AF65-F5344CB8AC3E}">
        <p14:creationId xmlns:p14="http://schemas.microsoft.com/office/powerpoint/2010/main" val="31800140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solidFill>
                  <a:schemeClr val="tx2"/>
                </a:solidFill>
              </a:defRPr>
            </a:lvl1pPr>
          </a:lstStyle>
          <a:p>
            <a:fld id="{D8411D94-B85D-4E24-B99B-C97EA5272DC8}" type="datetimeFigureOut">
              <a:rPr lang="en-GB" smtClean="0"/>
              <a:t>24/10/2024</a:t>
            </a:fld>
            <a:endParaRPr lang="en-GB"/>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n-GB"/>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91479BA3-A59A-4E62-85E1-F107F5044804}" type="slidenum">
              <a:rPr lang="en-GB" smtClean="0"/>
              <a:t>‹#›</a:t>
            </a:fld>
            <a:endParaRPr lang="en-GB"/>
          </a:p>
        </p:txBody>
      </p:sp>
    </p:spTree>
    <p:extLst>
      <p:ext uri="{BB962C8B-B14F-4D97-AF65-F5344CB8AC3E}">
        <p14:creationId xmlns:p14="http://schemas.microsoft.com/office/powerpoint/2010/main" val="40235424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solidFill>
                  <a:schemeClr val="tx2"/>
                </a:solidFill>
              </a:defRPr>
            </a:lvl1pPr>
          </a:lstStyle>
          <a:p>
            <a:fld id="{D8411D94-B85D-4E24-B99B-C97EA5272DC8}" type="datetimeFigureOut">
              <a:rPr lang="en-GB" smtClean="0"/>
              <a:t>24/10/2024</a:t>
            </a:fld>
            <a:endParaRPr lang="en-GB"/>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n-GB"/>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91479BA3-A59A-4E62-85E1-F107F5044804}" type="slidenum">
              <a:rPr lang="en-GB" smtClean="0"/>
              <a:t>‹#›</a:t>
            </a:fld>
            <a:endParaRPr lang="en-GB"/>
          </a:p>
        </p:txBody>
      </p:sp>
    </p:spTree>
    <p:extLst>
      <p:ext uri="{BB962C8B-B14F-4D97-AF65-F5344CB8AC3E}">
        <p14:creationId xmlns:p14="http://schemas.microsoft.com/office/powerpoint/2010/main" val="17923574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D8411D94-B85D-4E24-B99B-C97EA5272DC8}" type="datetimeFigureOut">
              <a:rPr lang="en-GB" smtClean="0"/>
              <a:t>24/10/2024</a:t>
            </a:fld>
            <a:endParaRPr lang="en-GB"/>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n-GB"/>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91479BA3-A59A-4E62-85E1-F107F5044804}" type="slidenum">
              <a:rPr lang="en-GB" smtClean="0"/>
              <a:t>‹#›</a:t>
            </a:fld>
            <a:endParaRPr lang="en-GB"/>
          </a:p>
        </p:txBody>
      </p:sp>
    </p:spTree>
    <p:extLst>
      <p:ext uri="{BB962C8B-B14F-4D97-AF65-F5344CB8AC3E}">
        <p14:creationId xmlns:p14="http://schemas.microsoft.com/office/powerpoint/2010/main" val="14232409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n-US"/>
              <a:t>Click to edit Master title style</a:t>
            </a:r>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chemeClr val="tx2"/>
                </a:solidFill>
              </a:defRPr>
            </a:lvl1pPr>
          </a:lstStyle>
          <a:p>
            <a:fld id="{D8411D94-B85D-4E24-B99B-C97EA5272DC8}" type="datetimeFigureOut">
              <a:rPr lang="en-GB" smtClean="0"/>
              <a:t>24/10/2024</a:t>
            </a:fld>
            <a:endParaRPr lang="en-GB"/>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91479BA3-A59A-4E62-85E1-F107F5044804}" type="slidenum">
              <a:rPr lang="en-GB" smtClean="0"/>
              <a:t>‹#›</a:t>
            </a:fld>
            <a:endParaRPr lang="en-GB"/>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9530295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a:t>Click to edit Master title style</a:t>
            </a:r>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D8411D94-B85D-4E24-B99B-C97EA5272DC8}" type="datetimeFigureOut">
              <a:rPr lang="en-GB" smtClean="0"/>
              <a:t>24/10/2024</a:t>
            </a:fld>
            <a:endParaRPr lang="en-GB"/>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91479BA3-A59A-4E62-85E1-F107F5044804}" type="slidenum">
              <a:rPr lang="en-GB" smtClean="0"/>
              <a:t>‹#›</a:t>
            </a:fld>
            <a:endParaRPr lang="en-GB"/>
          </a:p>
        </p:txBody>
      </p:sp>
    </p:spTree>
    <p:extLst>
      <p:ext uri="{BB962C8B-B14F-4D97-AF65-F5344CB8AC3E}">
        <p14:creationId xmlns:p14="http://schemas.microsoft.com/office/powerpoint/2010/main" val="23533295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solidFill>
                  <a:schemeClr val="tx2"/>
                </a:solidFill>
              </a:defRPr>
            </a:lvl1pPr>
          </a:lstStyle>
          <a:p>
            <a:fld id="{D8411D94-B85D-4E24-B99B-C97EA5272DC8}" type="datetimeFigureOut">
              <a:rPr lang="en-GB" smtClean="0"/>
              <a:t>24/10/2024</a:t>
            </a:fld>
            <a:endParaRPr lang="en-GB"/>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91479BA3-A59A-4E62-85E1-F107F5044804}" type="slidenum">
              <a:rPr lang="en-GB" smtClean="0"/>
              <a:t>‹#›</a:t>
            </a:fld>
            <a:endParaRPr lang="en-GB"/>
          </a:p>
        </p:txBody>
      </p:sp>
    </p:spTree>
    <p:extLst>
      <p:ext uri="{BB962C8B-B14F-4D97-AF65-F5344CB8AC3E}">
        <p14:creationId xmlns:p14="http://schemas.microsoft.com/office/powerpoint/2010/main" val="27335401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solidFill>
                  <a:schemeClr val="tx2"/>
                </a:solidFill>
              </a:defRPr>
            </a:lvl1pPr>
          </a:lstStyle>
          <a:p>
            <a:fld id="{D8411D94-B85D-4E24-B99B-C97EA5272DC8}" type="datetimeFigureOut">
              <a:rPr lang="en-GB" smtClean="0"/>
              <a:t>24/10/2024</a:t>
            </a:fld>
            <a:endParaRPr lang="en-GB"/>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91479BA3-A59A-4E62-85E1-F107F5044804}" type="slidenum">
              <a:rPr lang="en-GB" smtClean="0"/>
              <a:t>‹#›</a:t>
            </a:fld>
            <a:endParaRPr lang="en-GB"/>
          </a:p>
        </p:txBody>
      </p:sp>
    </p:spTree>
    <p:extLst>
      <p:ext uri="{BB962C8B-B14F-4D97-AF65-F5344CB8AC3E}">
        <p14:creationId xmlns:p14="http://schemas.microsoft.com/office/powerpoint/2010/main" val="27426410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860000"/>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D8411D94-B85D-4E24-B99B-C97EA5272DC8}" type="datetimeFigureOut">
              <a:rPr lang="en-GB" smtClean="0"/>
              <a:t>24/10/2024</a:t>
            </a:fld>
            <a:endParaRPr lang="en-GB"/>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n-GB"/>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91479BA3-A59A-4E62-85E1-F107F5044804}" type="slidenum">
              <a:rPr lang="en-GB" smtClean="0"/>
              <a:t>‹#›</a:t>
            </a:fld>
            <a:endParaRPr lang="en-GB"/>
          </a:p>
        </p:txBody>
      </p:sp>
    </p:spTree>
    <p:extLst>
      <p:ext uri="{BB962C8B-B14F-4D97-AF65-F5344CB8AC3E}">
        <p14:creationId xmlns:p14="http://schemas.microsoft.com/office/powerpoint/2010/main" val="355819730"/>
      </p:ext>
    </p:extLst>
  </p:cSld>
  <p:clrMap bg1="dk1" tx1="lt1" bg2="dk2" tx2="lt2" accent1="accent1" accent2="accent2" accent3="accent3" accent4="accent4" accent5="accent5" accent6="accent6" hlink="hlink" folHlink="folHlink"/>
  <p:sldLayoutIdLst>
    <p:sldLayoutId id="2147483755" r:id="rId1"/>
    <p:sldLayoutId id="2147483756" r:id="rId2"/>
    <p:sldLayoutId id="2147483757" r:id="rId3"/>
    <p:sldLayoutId id="2147483758" r:id="rId4"/>
    <p:sldLayoutId id="2147483759" r:id="rId5"/>
    <p:sldLayoutId id="2147483760" r:id="rId6"/>
    <p:sldLayoutId id="2147483761" r:id="rId7"/>
    <p:sldLayoutId id="2147483762" r:id="rId8"/>
    <p:sldLayoutId id="2147483763" r:id="rId9"/>
    <p:sldLayoutId id="2147483764" r:id="rId10"/>
    <p:sldLayoutId id="2147483765" r:id="rId11"/>
  </p:sldLayoutIdLst>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lannslinens.com/product/lanns-linens-72-x-72-gold-sequin-tablecloth-overlay-sparkly-square-table-cloth-for-wedding-party-banquet/" TargetMode="External"/><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92ECB7A-E3A7-41D6-8EE4-9BD69598B2DC}"/>
              </a:ext>
            </a:extLst>
          </p:cNvPr>
          <p:cNvSpPr txBox="1"/>
          <p:nvPr/>
        </p:nvSpPr>
        <p:spPr>
          <a:xfrm>
            <a:off x="684699" y="2121611"/>
            <a:ext cx="11022419" cy="3416320"/>
          </a:xfrm>
          <a:prstGeom prst="rect">
            <a:avLst/>
          </a:prstGeom>
          <a:noFill/>
        </p:spPr>
        <p:txBody>
          <a:bodyPr wrap="square" lIns="91440" tIns="45720" rIns="91440" bIns="45720" rtlCol="0" anchor="t">
            <a:spAutoFit/>
          </a:bodyPr>
          <a:lstStyle/>
          <a:p>
            <a:r>
              <a:rPr lang="en-GB" sz="7200" b="1">
                <a:solidFill>
                  <a:schemeClr val="accent4">
                    <a:lumMod val="60000"/>
                    <a:lumOff val="40000"/>
                  </a:schemeClr>
                </a:solidFill>
                <a:latin typeface="+mj-lt"/>
              </a:rPr>
              <a:t>Welcome to our</a:t>
            </a:r>
            <a:r>
              <a:rPr lang="en-GB" sz="7200" b="1">
                <a:latin typeface="+mj-lt"/>
              </a:rPr>
              <a:t> </a:t>
            </a:r>
          </a:p>
          <a:p>
            <a:r>
              <a:rPr lang="en-GB" sz="7200" b="1">
                <a:solidFill>
                  <a:srgbClr val="00B050"/>
                </a:solidFill>
                <a:latin typeface="+mj-lt"/>
              </a:rPr>
              <a:t>         C</a:t>
            </a:r>
            <a:r>
              <a:rPr lang="en-GB" sz="7200" b="1">
                <a:solidFill>
                  <a:srgbClr val="C00000"/>
                </a:solidFill>
                <a:latin typeface="+mj-lt"/>
              </a:rPr>
              <a:t>A</a:t>
            </a:r>
            <a:r>
              <a:rPr lang="en-GB" sz="7200" b="1">
                <a:solidFill>
                  <a:srgbClr val="00B0F0"/>
                </a:solidFill>
                <a:latin typeface="+mj-lt"/>
              </a:rPr>
              <a:t>R</a:t>
            </a:r>
            <a:r>
              <a:rPr lang="en-GB" sz="7200" b="1">
                <a:solidFill>
                  <a:srgbClr val="FF6600"/>
                </a:solidFill>
                <a:latin typeface="+mj-lt"/>
              </a:rPr>
              <a:t>E</a:t>
            </a:r>
            <a:r>
              <a:rPr lang="en-GB" sz="7200" b="1">
                <a:latin typeface="+mj-lt"/>
              </a:rPr>
              <a:t> </a:t>
            </a:r>
          </a:p>
          <a:p>
            <a:r>
              <a:rPr lang="en-GB" sz="7200" b="1">
                <a:solidFill>
                  <a:schemeClr val="accent4">
                    <a:lumMod val="60000"/>
                    <a:lumOff val="40000"/>
                  </a:schemeClr>
                </a:solidFill>
                <a:latin typeface="+mj-lt"/>
              </a:rPr>
              <a:t>Celebration Assembl</a:t>
            </a:r>
            <a:r>
              <a:rPr lang="en-GB" sz="7200" b="1">
                <a:solidFill>
                  <a:schemeClr val="accent4">
                    <a:lumMod val="60000"/>
                    <a:lumOff val="40000"/>
                  </a:schemeClr>
                </a:solidFill>
                <a:effectLst>
                  <a:outerShdw blurRad="38100" dist="38100" dir="2700000" algn="tl">
                    <a:srgbClr val="000000">
                      <a:alpha val="43137"/>
                    </a:srgbClr>
                  </a:outerShdw>
                </a:effectLst>
                <a:latin typeface="+mj-lt"/>
              </a:rPr>
              <a:t>y</a:t>
            </a:r>
            <a:endParaRPr lang="en-GB" sz="8800" b="1">
              <a:solidFill>
                <a:schemeClr val="accent4">
                  <a:lumMod val="60000"/>
                  <a:lumOff val="40000"/>
                </a:schemeClr>
              </a:solidFill>
              <a:latin typeface="+mj-lt"/>
            </a:endParaRPr>
          </a:p>
        </p:txBody>
      </p:sp>
      <p:sp>
        <p:nvSpPr>
          <p:cNvPr id="2" name="Rectangle 1">
            <a:extLst>
              <a:ext uri="{FF2B5EF4-FFF2-40B4-BE49-F238E27FC236}">
                <a16:creationId xmlns:a16="http://schemas.microsoft.com/office/drawing/2014/main" id="{1568E1BE-0851-4257-816C-1251C8673BC6}"/>
              </a:ext>
            </a:extLst>
          </p:cNvPr>
          <p:cNvSpPr/>
          <p:nvPr/>
        </p:nvSpPr>
        <p:spPr>
          <a:xfrm>
            <a:off x="2196935" y="5659963"/>
            <a:ext cx="7115175" cy="707886"/>
          </a:xfrm>
          <a:prstGeom prst="rect">
            <a:avLst/>
          </a:prstGeom>
          <a:noFill/>
        </p:spPr>
        <p:txBody>
          <a:bodyPr wrap="square" lIns="91440" tIns="45720" rIns="91440" bIns="45720" anchor="t">
            <a:spAutoFit/>
          </a:bodyPr>
          <a:lstStyle/>
          <a:p>
            <a:pPr algn="ctr"/>
            <a:r>
              <a:rPr lang="en-US" sz="4000" b="1" dirty="0">
                <a:ln w="0"/>
                <a:effectLst>
                  <a:outerShdw blurRad="38100" dist="19050" dir="2700000" algn="tl" rotWithShape="0">
                    <a:schemeClr val="dk1">
                      <a:alpha val="40000"/>
                    </a:schemeClr>
                  </a:outerShdw>
                </a:effectLst>
              </a:rPr>
              <a:t>24</a:t>
            </a:r>
            <a:r>
              <a:rPr lang="en-US" sz="4000" b="1" baseline="30000" dirty="0">
                <a:ln w="0"/>
                <a:effectLst>
                  <a:outerShdw blurRad="38100" dist="19050" dir="2700000" algn="tl" rotWithShape="0">
                    <a:schemeClr val="dk1">
                      <a:alpha val="40000"/>
                    </a:schemeClr>
                  </a:outerShdw>
                </a:effectLst>
              </a:rPr>
              <a:t>th</a:t>
            </a:r>
            <a:r>
              <a:rPr lang="en-US" sz="4000" b="1" dirty="0">
                <a:ln w="0"/>
                <a:effectLst>
                  <a:outerShdw blurRad="38100" dist="19050" dir="2700000" algn="tl" rotWithShape="0">
                    <a:schemeClr val="dk1">
                      <a:alpha val="40000"/>
                    </a:schemeClr>
                  </a:outerShdw>
                </a:effectLst>
              </a:rPr>
              <a:t> October  2024</a:t>
            </a:r>
            <a:endParaRPr lang="en-US" sz="4000" b="1" cap="none" spc="0" dirty="0">
              <a:ln w="0"/>
              <a:solidFill>
                <a:schemeClr val="tx1"/>
              </a:solidFill>
              <a:effectLst>
                <a:outerShdw blurRad="38100" dist="19050" dir="2700000" algn="tl" rotWithShape="0">
                  <a:prstClr val="black">
                    <a:alpha val="40000"/>
                  </a:prstClr>
                </a:outerShdw>
              </a:effectLst>
              <a:latin typeface="+mj-lt"/>
            </a:endParaRPr>
          </a:p>
        </p:txBody>
      </p:sp>
      <p:pic>
        <p:nvPicPr>
          <p:cNvPr id="6" name="Picture 5">
            <a:extLst>
              <a:ext uri="{FF2B5EF4-FFF2-40B4-BE49-F238E27FC236}">
                <a16:creationId xmlns:a16="http://schemas.microsoft.com/office/drawing/2014/main" id="{99754939-E930-4629-596A-EDB1EDCC10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4699" y="490151"/>
            <a:ext cx="2081361" cy="1631460"/>
          </a:xfrm>
          <a:prstGeom prst="rect">
            <a:avLst/>
          </a:prstGeom>
        </p:spPr>
      </p:pic>
      <p:pic>
        <p:nvPicPr>
          <p:cNvPr id="8" name="Picture 7" descr="Diagram&#10;&#10;Description automatically generated">
            <a:extLst>
              <a:ext uri="{FF2B5EF4-FFF2-40B4-BE49-F238E27FC236}">
                <a16:creationId xmlns:a16="http://schemas.microsoft.com/office/drawing/2014/main" id="{AED6E743-9848-E8CE-0F0B-6060F9E9F9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05901" y="490151"/>
            <a:ext cx="3601217" cy="3601217"/>
          </a:xfrm>
          <a:prstGeom prst="rect">
            <a:avLst/>
          </a:prstGeom>
        </p:spPr>
      </p:pic>
    </p:spTree>
    <p:extLst>
      <p:ext uri="{BB962C8B-B14F-4D97-AF65-F5344CB8AC3E}">
        <p14:creationId xmlns:p14="http://schemas.microsoft.com/office/powerpoint/2010/main" val="41205578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5906D7F0-D837-B3E9-2E56-758C63EBF3B6}"/>
              </a:ext>
            </a:extLst>
          </p:cNvPr>
          <p:cNvGrpSpPr/>
          <p:nvPr/>
        </p:nvGrpSpPr>
        <p:grpSpPr>
          <a:xfrm>
            <a:off x="169450" y="1552514"/>
            <a:ext cx="3117636" cy="3935851"/>
            <a:chOff x="685481" y="475056"/>
            <a:chExt cx="3117636" cy="3935851"/>
          </a:xfrm>
        </p:grpSpPr>
        <p:pic>
          <p:nvPicPr>
            <p:cNvPr id="4" name="Picture 3" descr="Icon&#10;&#10;Description automatically generated with low confidence">
              <a:extLst>
                <a:ext uri="{FF2B5EF4-FFF2-40B4-BE49-F238E27FC236}">
                  <a16:creationId xmlns:a16="http://schemas.microsoft.com/office/drawing/2014/main" id="{A2EB9DB1-0985-B13E-9E52-09A819C0A9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887933">
              <a:off x="685481" y="475056"/>
              <a:ext cx="3117636" cy="3115403"/>
            </a:xfrm>
            <a:prstGeom prst="rect">
              <a:avLst/>
            </a:prstGeom>
          </p:spPr>
        </p:pic>
        <p:sp>
          <p:nvSpPr>
            <p:cNvPr id="5" name="Rectangle 4">
              <a:extLst>
                <a:ext uri="{FF2B5EF4-FFF2-40B4-BE49-F238E27FC236}">
                  <a16:creationId xmlns:a16="http://schemas.microsoft.com/office/drawing/2014/main" id="{18346351-CB6B-C2C8-EF3A-4FF429047B2B}"/>
                </a:ext>
              </a:extLst>
            </p:cNvPr>
            <p:cNvSpPr/>
            <p:nvPr/>
          </p:nvSpPr>
          <p:spPr>
            <a:xfrm>
              <a:off x="908385" y="3263747"/>
              <a:ext cx="2527527" cy="1147160"/>
            </a:xfrm>
            <a:prstGeom prst="rect">
              <a:avLst/>
            </a:prstGeom>
          </p:spPr>
          <p:txBody>
            <a:bodyPr wrap="square">
              <a:spAutoFit/>
            </a:bodyPr>
            <a:lstStyle/>
            <a:p>
              <a:pPr algn="ctr"/>
              <a:r>
                <a:rPr lang="en-GB" sz="3200" b="1" dirty="0">
                  <a:solidFill>
                    <a:srgbClr val="009B4C"/>
                  </a:solidFill>
                  <a:latin typeface="Century Gothic" panose="020B0502020202020204" pitchFamily="34" charset="0"/>
                  <a:cs typeface="Ideal Sans Bold" pitchFamily="50" charset="0"/>
                </a:rPr>
                <a:t>Choices</a:t>
              </a:r>
            </a:p>
            <a:p>
              <a:pPr algn="ctr"/>
              <a:r>
                <a:rPr lang="en-GB" sz="3200" b="1" dirty="0">
                  <a:solidFill>
                    <a:srgbClr val="7030A0"/>
                  </a:solidFill>
                  <a:latin typeface="Century Gothic" panose="020B0502020202020204" pitchFamily="34" charset="0"/>
                  <a:cs typeface="Ideal Sans Bold" pitchFamily="50" charset="0"/>
                </a:rPr>
                <a:t> </a:t>
              </a:r>
            </a:p>
          </p:txBody>
        </p:sp>
      </p:grpSp>
      <p:grpSp>
        <p:nvGrpSpPr>
          <p:cNvPr id="6" name="Group 5">
            <a:extLst>
              <a:ext uri="{FF2B5EF4-FFF2-40B4-BE49-F238E27FC236}">
                <a16:creationId xmlns:a16="http://schemas.microsoft.com/office/drawing/2014/main" id="{5CBD325B-3ECF-C5AF-9C7E-A07C33EDEFD5}"/>
              </a:ext>
            </a:extLst>
          </p:cNvPr>
          <p:cNvGrpSpPr/>
          <p:nvPr/>
        </p:nvGrpSpPr>
        <p:grpSpPr>
          <a:xfrm>
            <a:off x="6027865" y="2098085"/>
            <a:ext cx="2594086" cy="2824885"/>
            <a:chOff x="5999308" y="1339642"/>
            <a:chExt cx="2594086" cy="2824885"/>
          </a:xfrm>
        </p:grpSpPr>
        <p:sp>
          <p:nvSpPr>
            <p:cNvPr id="7" name="Rectangle 6">
              <a:extLst>
                <a:ext uri="{FF2B5EF4-FFF2-40B4-BE49-F238E27FC236}">
                  <a16:creationId xmlns:a16="http://schemas.microsoft.com/office/drawing/2014/main" id="{D0BB9483-F35B-5AD0-6DED-7E77FED8B6D8}"/>
                </a:ext>
              </a:extLst>
            </p:cNvPr>
            <p:cNvSpPr/>
            <p:nvPr/>
          </p:nvSpPr>
          <p:spPr>
            <a:xfrm>
              <a:off x="6096000" y="3579752"/>
              <a:ext cx="2497394" cy="584775"/>
            </a:xfrm>
            <a:prstGeom prst="rect">
              <a:avLst/>
            </a:prstGeom>
          </p:spPr>
          <p:txBody>
            <a:bodyPr wrap="square">
              <a:spAutoFit/>
            </a:bodyPr>
            <a:lstStyle/>
            <a:p>
              <a:r>
                <a:rPr lang="en-GB" sz="3200" b="1">
                  <a:solidFill>
                    <a:srgbClr val="2D97CB"/>
                  </a:solidFill>
                </a:rPr>
                <a:t>Reflection</a:t>
              </a:r>
            </a:p>
          </p:txBody>
        </p:sp>
        <p:pic>
          <p:nvPicPr>
            <p:cNvPr id="8" name="Picture 7" descr="Shape, icon&#10;&#10;Description automatically generated with medium confidence">
              <a:extLst>
                <a:ext uri="{FF2B5EF4-FFF2-40B4-BE49-F238E27FC236}">
                  <a16:creationId xmlns:a16="http://schemas.microsoft.com/office/drawing/2014/main" id="{77B52ECD-B8B5-4681-EB07-6C21C56485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99308" y="1339642"/>
              <a:ext cx="2371725" cy="2371725"/>
            </a:xfrm>
            <a:prstGeom prst="rect">
              <a:avLst/>
            </a:prstGeom>
          </p:spPr>
        </p:pic>
      </p:grpSp>
      <p:grpSp>
        <p:nvGrpSpPr>
          <p:cNvPr id="10" name="Group 9">
            <a:extLst>
              <a:ext uri="{FF2B5EF4-FFF2-40B4-BE49-F238E27FC236}">
                <a16:creationId xmlns:a16="http://schemas.microsoft.com/office/drawing/2014/main" id="{3A11506B-E50D-DF3D-C7C0-5B96F9CC6C08}"/>
              </a:ext>
            </a:extLst>
          </p:cNvPr>
          <p:cNvGrpSpPr/>
          <p:nvPr/>
        </p:nvGrpSpPr>
        <p:grpSpPr>
          <a:xfrm>
            <a:off x="8923207" y="2016557"/>
            <a:ext cx="2649033" cy="2806788"/>
            <a:chOff x="8672052" y="1224647"/>
            <a:chExt cx="2739853" cy="2925902"/>
          </a:xfrm>
        </p:grpSpPr>
        <p:sp>
          <p:nvSpPr>
            <p:cNvPr id="11" name="Rectangle 10">
              <a:extLst>
                <a:ext uri="{FF2B5EF4-FFF2-40B4-BE49-F238E27FC236}">
                  <a16:creationId xmlns:a16="http://schemas.microsoft.com/office/drawing/2014/main" id="{C0677B73-3EBD-3C2B-4313-A96C7316082F}"/>
                </a:ext>
              </a:extLst>
            </p:cNvPr>
            <p:cNvSpPr/>
            <p:nvPr/>
          </p:nvSpPr>
          <p:spPr>
            <a:xfrm>
              <a:off x="8672052" y="3565774"/>
              <a:ext cx="2739853" cy="584775"/>
            </a:xfrm>
            <a:prstGeom prst="rect">
              <a:avLst/>
            </a:prstGeom>
          </p:spPr>
          <p:txBody>
            <a:bodyPr wrap="none">
              <a:spAutoFit/>
            </a:bodyPr>
            <a:lstStyle/>
            <a:p>
              <a:r>
                <a:rPr lang="en-GB" sz="3200" b="1">
                  <a:solidFill>
                    <a:srgbClr val="FF9D29"/>
                  </a:solidFill>
                  <a:latin typeface="Century Gothic" panose="020B0502020202020204" pitchFamily="34" charset="0"/>
                  <a:cs typeface="Ideal Sans Bold" pitchFamily="50" charset="0"/>
                </a:rPr>
                <a:t>Engagement</a:t>
              </a:r>
            </a:p>
          </p:txBody>
        </p:sp>
        <p:pic>
          <p:nvPicPr>
            <p:cNvPr id="12" name="Picture 11" descr="Icon&#10;&#10;Description automatically generated">
              <a:extLst>
                <a:ext uri="{FF2B5EF4-FFF2-40B4-BE49-F238E27FC236}">
                  <a16:creationId xmlns:a16="http://schemas.microsoft.com/office/drawing/2014/main" id="{3E991F62-BAD0-BA4E-185D-7FEC32071DC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99965" y="1224647"/>
              <a:ext cx="2456902" cy="2456901"/>
            </a:xfrm>
            <a:prstGeom prst="rect">
              <a:avLst/>
            </a:prstGeom>
          </p:spPr>
        </p:pic>
      </p:grpSp>
      <p:grpSp>
        <p:nvGrpSpPr>
          <p:cNvPr id="18" name="Group 17">
            <a:extLst>
              <a:ext uri="{FF2B5EF4-FFF2-40B4-BE49-F238E27FC236}">
                <a16:creationId xmlns:a16="http://schemas.microsoft.com/office/drawing/2014/main" id="{8B6FC721-F3DC-DAD8-E059-5ABE9FC21EB7}"/>
              </a:ext>
            </a:extLst>
          </p:cNvPr>
          <p:cNvGrpSpPr/>
          <p:nvPr/>
        </p:nvGrpSpPr>
        <p:grpSpPr>
          <a:xfrm>
            <a:off x="1310494" y="2155052"/>
            <a:ext cx="5948052" cy="2767918"/>
            <a:chOff x="930268" y="3429000"/>
            <a:chExt cx="6192520" cy="2767918"/>
          </a:xfrm>
        </p:grpSpPr>
        <p:pic>
          <p:nvPicPr>
            <p:cNvPr id="15" name="Picture 14" descr="Icon&#10;&#10;Description automatically generated">
              <a:extLst>
                <a:ext uri="{FF2B5EF4-FFF2-40B4-BE49-F238E27FC236}">
                  <a16:creationId xmlns:a16="http://schemas.microsoft.com/office/drawing/2014/main" id="{EAB61F62-4774-D675-4E90-3317237304F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31271" y="3429000"/>
              <a:ext cx="2527527" cy="2527527"/>
            </a:xfrm>
            <a:prstGeom prst="rect">
              <a:avLst/>
            </a:prstGeom>
          </p:spPr>
        </p:pic>
        <p:sp>
          <p:nvSpPr>
            <p:cNvPr id="17" name="TextBox 16">
              <a:extLst>
                <a:ext uri="{FF2B5EF4-FFF2-40B4-BE49-F238E27FC236}">
                  <a16:creationId xmlns:a16="http://schemas.microsoft.com/office/drawing/2014/main" id="{BB3C152F-9E16-AAC5-C20C-084D40FBC938}"/>
                </a:ext>
              </a:extLst>
            </p:cNvPr>
            <p:cNvSpPr txBox="1"/>
            <p:nvPr/>
          </p:nvSpPr>
          <p:spPr>
            <a:xfrm>
              <a:off x="930268" y="5612143"/>
              <a:ext cx="6192520" cy="584775"/>
            </a:xfrm>
            <a:prstGeom prst="rect">
              <a:avLst/>
            </a:prstGeom>
            <a:noFill/>
          </p:spPr>
          <p:txBody>
            <a:bodyPr wrap="square">
              <a:spAutoFit/>
            </a:bodyPr>
            <a:lstStyle/>
            <a:p>
              <a:pPr algn="ctr"/>
              <a:r>
                <a:rPr lang="en-GB" sz="3200" b="1" dirty="0">
                  <a:solidFill>
                    <a:srgbClr val="FF0000"/>
                  </a:solidFill>
                  <a:latin typeface="Century Gothic" panose="020B0502020202020204" pitchFamily="34" charset="0"/>
                  <a:cs typeface="Ideal Sans Bold" pitchFamily="50" charset="0"/>
                </a:rPr>
                <a:t>Aspiration</a:t>
              </a:r>
            </a:p>
          </p:txBody>
        </p:sp>
      </p:grpSp>
      <p:pic>
        <p:nvPicPr>
          <p:cNvPr id="20" name="Picture 19" descr="Icon&#10;&#10;Description automatically generated with low confidence">
            <a:extLst>
              <a:ext uri="{FF2B5EF4-FFF2-40B4-BE49-F238E27FC236}">
                <a16:creationId xmlns:a16="http://schemas.microsoft.com/office/drawing/2014/main" id="{45C3E449-74B6-ACFF-D1C7-B2D2EF1D41A1}"/>
              </a:ext>
            </a:extLst>
          </p:cNvPr>
          <p:cNvPicPr>
            <a:picLocks noChangeAspect="1"/>
          </p:cNvPicPr>
          <p:nvPr/>
        </p:nvPicPr>
        <p:blipFill rotWithShape="1">
          <a:blip r:embed="rId7">
            <a:extLst>
              <a:ext uri="{28A0092B-C50C-407E-A947-70E740481C1C}">
                <a14:useLocalDpi xmlns:a14="http://schemas.microsoft.com/office/drawing/2010/main" val="0"/>
              </a:ext>
            </a:extLst>
          </a:blip>
          <a:srcRect l="38645" r="36133"/>
          <a:stretch/>
        </p:blipFill>
        <p:spPr>
          <a:xfrm rot="16200000">
            <a:off x="5321585" y="-1175142"/>
            <a:ext cx="1201135" cy="4762325"/>
          </a:xfrm>
          <a:prstGeom prst="rect">
            <a:avLst/>
          </a:prstGeom>
          <a:ln w="57150" cap="sq">
            <a:solidFill>
              <a:srgbClr val="FF66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0463785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E7F98A-535E-CDEA-1644-20532D40D709}"/>
              </a:ext>
            </a:extLst>
          </p:cNvPr>
          <p:cNvSpPr>
            <a:spLocks noGrp="1"/>
          </p:cNvSpPr>
          <p:nvPr>
            <p:ph type="title"/>
          </p:nvPr>
        </p:nvSpPr>
        <p:spPr>
          <a:xfrm>
            <a:off x="1025450" y="548297"/>
            <a:ext cx="10058400" cy="1371600"/>
          </a:xfrm>
        </p:spPr>
        <p:txBody>
          <a:bodyPr>
            <a:normAutofit fontScale="90000"/>
          </a:bodyPr>
          <a:lstStyle/>
          <a:p>
            <a:pPr algn="ctr"/>
            <a:r>
              <a:rPr lang="en-GB" sz="4000" b="1" dirty="0"/>
              <a:t> Golden Book Certificate</a:t>
            </a:r>
            <a:br>
              <a:rPr lang="en-GB" sz="4000" b="1" dirty="0"/>
            </a:br>
            <a:br>
              <a:rPr lang="en-GB" b="1" dirty="0"/>
            </a:br>
            <a:endParaRPr lang="en-GB" b="1" dirty="0"/>
          </a:p>
        </p:txBody>
      </p:sp>
      <p:sp>
        <p:nvSpPr>
          <p:cNvPr id="3" name="TextBox 2">
            <a:extLst>
              <a:ext uri="{FF2B5EF4-FFF2-40B4-BE49-F238E27FC236}">
                <a16:creationId xmlns:a16="http://schemas.microsoft.com/office/drawing/2014/main" id="{9B6D07D4-0D4D-8860-4B15-7CA76C3874FF}"/>
              </a:ext>
            </a:extLst>
          </p:cNvPr>
          <p:cNvSpPr txBox="1"/>
          <p:nvPr/>
        </p:nvSpPr>
        <p:spPr>
          <a:xfrm>
            <a:off x="1025450" y="5667633"/>
            <a:ext cx="10115371" cy="707886"/>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ctr"/>
            <a:r>
              <a:rPr lang="en-GB" sz="4000" dirty="0">
                <a:cs typeface="Times New Roman"/>
              </a:rPr>
              <a:t>Excellent Writing</a:t>
            </a:r>
          </a:p>
        </p:txBody>
      </p:sp>
      <p:grpSp>
        <p:nvGrpSpPr>
          <p:cNvPr id="4" name="Group 3">
            <a:extLst>
              <a:ext uri="{FF2B5EF4-FFF2-40B4-BE49-F238E27FC236}">
                <a16:creationId xmlns:a16="http://schemas.microsoft.com/office/drawing/2014/main" id="{C1051A93-6849-C02D-BE4F-CC8D37E72441}"/>
              </a:ext>
            </a:extLst>
          </p:cNvPr>
          <p:cNvGrpSpPr/>
          <p:nvPr/>
        </p:nvGrpSpPr>
        <p:grpSpPr>
          <a:xfrm>
            <a:off x="6636256" y="1611355"/>
            <a:ext cx="5948052" cy="2767918"/>
            <a:chOff x="930268" y="3429000"/>
            <a:chExt cx="6192520" cy="2767918"/>
          </a:xfrm>
        </p:grpSpPr>
        <p:pic>
          <p:nvPicPr>
            <p:cNvPr id="6" name="Picture 5" descr="Icon&#10;&#10;Description automatically generated">
              <a:extLst>
                <a:ext uri="{FF2B5EF4-FFF2-40B4-BE49-F238E27FC236}">
                  <a16:creationId xmlns:a16="http://schemas.microsoft.com/office/drawing/2014/main" id="{8FA9AB66-4332-EFD9-4E4B-7EA130B23F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31271" y="3429000"/>
              <a:ext cx="2527527" cy="2527527"/>
            </a:xfrm>
            <a:prstGeom prst="rect">
              <a:avLst/>
            </a:prstGeom>
          </p:spPr>
        </p:pic>
        <p:sp>
          <p:nvSpPr>
            <p:cNvPr id="7" name="TextBox 6">
              <a:extLst>
                <a:ext uri="{FF2B5EF4-FFF2-40B4-BE49-F238E27FC236}">
                  <a16:creationId xmlns:a16="http://schemas.microsoft.com/office/drawing/2014/main" id="{A2457DC1-427F-63D6-2AFA-91EF62B1D94D}"/>
                </a:ext>
              </a:extLst>
            </p:cNvPr>
            <p:cNvSpPr txBox="1"/>
            <p:nvPr/>
          </p:nvSpPr>
          <p:spPr>
            <a:xfrm>
              <a:off x="930268" y="5612143"/>
              <a:ext cx="6192520" cy="584775"/>
            </a:xfrm>
            <a:prstGeom prst="rect">
              <a:avLst/>
            </a:prstGeom>
            <a:noFill/>
          </p:spPr>
          <p:txBody>
            <a:bodyPr wrap="square">
              <a:spAutoFit/>
            </a:bodyPr>
            <a:lstStyle/>
            <a:p>
              <a:pPr algn="ctr"/>
              <a:r>
                <a:rPr lang="en-GB" sz="3200" b="1" dirty="0">
                  <a:solidFill>
                    <a:srgbClr val="FF0000"/>
                  </a:solidFill>
                  <a:latin typeface="Century Gothic" panose="020B0502020202020204" pitchFamily="34" charset="0"/>
                  <a:cs typeface="Ideal Sans Bold" pitchFamily="50" charset="0"/>
                </a:rPr>
                <a:t>Aspiration</a:t>
              </a:r>
            </a:p>
          </p:txBody>
        </p:sp>
      </p:grpSp>
      <p:pic>
        <p:nvPicPr>
          <p:cNvPr id="9" name="Picture 8">
            <a:extLst>
              <a:ext uri="{FF2B5EF4-FFF2-40B4-BE49-F238E27FC236}">
                <a16:creationId xmlns:a16="http://schemas.microsoft.com/office/drawing/2014/main" id="{CB6A4ED3-3D37-9E24-31C3-88592D72AB30}"/>
              </a:ext>
            </a:extLst>
          </p:cNvPr>
          <p:cNvPicPr>
            <a:picLocks noChangeAspect="1"/>
          </p:cNvPicPr>
          <p:nvPr/>
        </p:nvPicPr>
        <p:blipFill>
          <a:blip r:embed="rId3"/>
          <a:stretch>
            <a:fillRect/>
          </a:stretch>
        </p:blipFill>
        <p:spPr>
          <a:xfrm>
            <a:off x="1399509" y="1247007"/>
            <a:ext cx="5693269" cy="3922500"/>
          </a:xfrm>
          <a:prstGeom prst="rect">
            <a:avLst/>
          </a:prstGeom>
        </p:spPr>
      </p:pic>
    </p:spTree>
    <p:extLst>
      <p:ext uri="{BB962C8B-B14F-4D97-AF65-F5344CB8AC3E}">
        <p14:creationId xmlns:p14="http://schemas.microsoft.com/office/powerpoint/2010/main" val="12692545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36DAB53D-CFC4-3944-ADFA-6EBBD5A6F68F}"/>
              </a:ext>
            </a:extLst>
          </p:cNvPr>
          <p:cNvSpPr>
            <a:spLocks noGrp="1"/>
          </p:cNvSpPr>
          <p:nvPr>
            <p:ph type="title"/>
          </p:nvPr>
        </p:nvSpPr>
        <p:spPr>
          <a:xfrm>
            <a:off x="1066800" y="0"/>
            <a:ext cx="10058400" cy="1371600"/>
          </a:xfrm>
        </p:spPr>
        <p:txBody>
          <a:bodyPr/>
          <a:lstStyle/>
          <a:p>
            <a:pPr algn="ctr"/>
            <a:r>
              <a:rPr lang="en-GB" b="1"/>
              <a:t>Attendance Bear</a:t>
            </a:r>
          </a:p>
        </p:txBody>
      </p:sp>
      <p:pic>
        <p:nvPicPr>
          <p:cNvPr id="3" name="Picture 2">
            <a:extLst>
              <a:ext uri="{FF2B5EF4-FFF2-40B4-BE49-F238E27FC236}">
                <a16:creationId xmlns:a16="http://schemas.microsoft.com/office/drawing/2014/main" id="{BF272F2F-78AA-67B3-7FFB-B306B8F4D2B2}"/>
              </a:ext>
            </a:extLst>
          </p:cNvPr>
          <p:cNvPicPr>
            <a:picLocks noChangeAspect="1"/>
          </p:cNvPicPr>
          <p:nvPr/>
        </p:nvPicPr>
        <p:blipFill>
          <a:blip r:embed="rId2"/>
          <a:stretch>
            <a:fillRect/>
          </a:stretch>
        </p:blipFill>
        <p:spPr>
          <a:xfrm>
            <a:off x="1521888" y="1259633"/>
            <a:ext cx="4773987" cy="4949617"/>
          </a:xfrm>
          <a:prstGeom prst="rect">
            <a:avLst/>
          </a:prstGeom>
        </p:spPr>
      </p:pic>
      <p:sp>
        <p:nvSpPr>
          <p:cNvPr id="2" name="TextBox 1">
            <a:extLst>
              <a:ext uri="{FF2B5EF4-FFF2-40B4-BE49-F238E27FC236}">
                <a16:creationId xmlns:a16="http://schemas.microsoft.com/office/drawing/2014/main" id="{7C3104CE-3C5E-3994-8A06-598E5770E746}"/>
              </a:ext>
            </a:extLst>
          </p:cNvPr>
          <p:cNvSpPr txBox="1"/>
          <p:nvPr/>
        </p:nvSpPr>
        <p:spPr>
          <a:xfrm>
            <a:off x="6855200" y="2890391"/>
            <a:ext cx="4437639" cy="584775"/>
          </a:xfrm>
          <a:prstGeom prst="rect">
            <a:avLst/>
          </a:prstGeom>
          <a:noFill/>
        </p:spPr>
        <p:txBody>
          <a:bodyPr wrap="square" lIns="91440" tIns="45720" rIns="91440" bIns="45720" rtlCol="0" anchor="t">
            <a:spAutoFit/>
          </a:bodyPr>
          <a:lstStyle/>
          <a:p>
            <a:r>
              <a:rPr lang="en-GB" sz="3200" b="1" dirty="0"/>
              <a:t>Barley: 98%</a:t>
            </a:r>
          </a:p>
        </p:txBody>
      </p:sp>
    </p:spTree>
    <p:extLst>
      <p:ext uri="{BB962C8B-B14F-4D97-AF65-F5344CB8AC3E}">
        <p14:creationId xmlns:p14="http://schemas.microsoft.com/office/powerpoint/2010/main" val="266049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89D7D3E-CDEB-A3B9-9DF2-8BCE2173845B}"/>
              </a:ext>
            </a:extLst>
          </p:cNvPr>
          <p:cNvPicPr>
            <a:picLocks noChangeAspect="1"/>
          </p:cNvPicPr>
          <p:nvPr/>
        </p:nvPicPr>
        <p:blipFill>
          <a:blip r:embed="rId2">
            <a:duotone>
              <a:prstClr val="black"/>
              <a:schemeClr val="accent4">
                <a:tint val="45000"/>
                <a:satMod val="400000"/>
              </a:schemeClr>
            </a:duotone>
          </a:blip>
          <a:stretch>
            <a:fillRect/>
          </a:stretch>
        </p:blipFill>
        <p:spPr>
          <a:xfrm>
            <a:off x="1034143" y="615044"/>
            <a:ext cx="10243457" cy="5761944"/>
          </a:xfrm>
          <a:prstGeom prst="rect">
            <a:avLst/>
          </a:prstGeom>
        </p:spPr>
      </p:pic>
    </p:spTree>
    <p:extLst>
      <p:ext uri="{BB962C8B-B14F-4D97-AF65-F5344CB8AC3E}">
        <p14:creationId xmlns:p14="http://schemas.microsoft.com/office/powerpoint/2010/main" val="4906040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564DFC99-BEEE-3A48-C222-0CC356D316C7}"/>
              </a:ext>
            </a:extLst>
          </p:cNvPr>
          <p:cNvGrpSpPr/>
          <p:nvPr/>
        </p:nvGrpSpPr>
        <p:grpSpPr>
          <a:xfrm>
            <a:off x="852592" y="337049"/>
            <a:ext cx="4254843" cy="5883650"/>
            <a:chOff x="848498" y="487175"/>
            <a:chExt cx="4254843" cy="5883650"/>
          </a:xfrm>
        </p:grpSpPr>
        <p:pic>
          <p:nvPicPr>
            <p:cNvPr id="1026" name="Picture 2" descr="TEACHER'S 3 TOP TIPS FOR SUSTAINING ENGAGEMENT – Times Tables Rock Stars">
              <a:extLst>
                <a:ext uri="{FF2B5EF4-FFF2-40B4-BE49-F238E27FC236}">
                  <a16:creationId xmlns:a16="http://schemas.microsoft.com/office/drawing/2014/main" id="{43003D1D-5B75-BC80-315B-9C80D392B45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50000"/>
            <a:stretch/>
          </p:blipFill>
          <p:spPr bwMode="auto">
            <a:xfrm rot="21295190">
              <a:off x="848498" y="487175"/>
              <a:ext cx="4254843" cy="588365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2BC7153C-9017-CD94-CFB2-5A5F030E6C39}"/>
                </a:ext>
              </a:extLst>
            </p:cNvPr>
            <p:cNvSpPr/>
            <p:nvPr/>
          </p:nvSpPr>
          <p:spPr>
            <a:xfrm rot="21284556">
              <a:off x="1721708" y="3429001"/>
              <a:ext cx="2508421" cy="315097"/>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grpSp>
      <p:pic>
        <p:nvPicPr>
          <p:cNvPr id="1028" name="Picture 4" descr="Times Tables Rock Stars – Times Tables Rock Stars">
            <a:extLst>
              <a:ext uri="{FF2B5EF4-FFF2-40B4-BE49-F238E27FC236}">
                <a16:creationId xmlns:a16="http://schemas.microsoft.com/office/drawing/2014/main" id="{14530AA6-584D-7338-2168-C6CD550232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4750" y="644424"/>
            <a:ext cx="4667250" cy="587920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Times Tables Rock Stars - New Resource Available - Waterford City &amp; County  Library Service">
            <a:extLst>
              <a:ext uri="{FF2B5EF4-FFF2-40B4-BE49-F238E27FC236}">
                <a16:creationId xmlns:a16="http://schemas.microsoft.com/office/drawing/2014/main" id="{5746D5FB-A36B-1F13-162A-F4B9CA42CC3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87189">
            <a:off x="4877142" y="289868"/>
            <a:ext cx="3648832" cy="2782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45207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E20B2CB-62B4-D64A-1E87-7003BD51007B}"/>
              </a:ext>
            </a:extLst>
          </p:cNvPr>
          <p:cNvPicPr>
            <a:picLocks noChangeAspect="1"/>
          </p:cNvPicPr>
          <p:nvPr/>
        </p:nvPicPr>
        <p:blipFill>
          <a:blip r:embed="rId2"/>
          <a:stretch>
            <a:fillRect/>
          </a:stretch>
        </p:blipFill>
        <p:spPr>
          <a:xfrm>
            <a:off x="3489281" y="1060251"/>
            <a:ext cx="5013021" cy="5489258"/>
          </a:xfrm>
          <a:prstGeom prst="rect">
            <a:avLst/>
          </a:prstGeom>
        </p:spPr>
      </p:pic>
      <p:sp>
        <p:nvSpPr>
          <p:cNvPr id="5" name="Title 1">
            <a:extLst>
              <a:ext uri="{FF2B5EF4-FFF2-40B4-BE49-F238E27FC236}">
                <a16:creationId xmlns:a16="http://schemas.microsoft.com/office/drawing/2014/main" id="{36DAB53D-CFC4-3944-ADFA-6EBBD5A6F68F}"/>
              </a:ext>
            </a:extLst>
          </p:cNvPr>
          <p:cNvSpPr>
            <a:spLocks noGrp="1"/>
          </p:cNvSpPr>
          <p:nvPr>
            <p:ph type="title"/>
          </p:nvPr>
        </p:nvSpPr>
        <p:spPr>
          <a:xfrm>
            <a:off x="1066800" y="0"/>
            <a:ext cx="10058400" cy="1371600"/>
          </a:xfrm>
        </p:spPr>
        <p:txBody>
          <a:bodyPr/>
          <a:lstStyle/>
          <a:p>
            <a:pPr algn="ctr"/>
            <a:r>
              <a:rPr lang="en-GB" b="1"/>
              <a:t>House Points</a:t>
            </a:r>
          </a:p>
        </p:txBody>
      </p:sp>
    </p:spTree>
    <p:extLst>
      <p:ext uri="{BB962C8B-B14F-4D97-AF65-F5344CB8AC3E}">
        <p14:creationId xmlns:p14="http://schemas.microsoft.com/office/powerpoint/2010/main" val="29401090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A804DC-3304-C042-42F2-ED2EA5AAD444}"/>
              </a:ext>
            </a:extLst>
          </p:cNvPr>
          <p:cNvSpPr>
            <a:spLocks noGrp="1"/>
          </p:cNvSpPr>
          <p:nvPr>
            <p:ph type="title"/>
          </p:nvPr>
        </p:nvSpPr>
        <p:spPr>
          <a:xfrm>
            <a:off x="933796" y="160456"/>
            <a:ext cx="10058400" cy="1371600"/>
          </a:xfrm>
        </p:spPr>
        <p:txBody>
          <a:bodyPr/>
          <a:lstStyle/>
          <a:p>
            <a:pPr algn="ctr"/>
            <a:r>
              <a:rPr lang="en-GB" b="1"/>
              <a:t>The Golden Table</a:t>
            </a:r>
          </a:p>
        </p:txBody>
      </p:sp>
      <p:pic>
        <p:nvPicPr>
          <p:cNvPr id="5" name="Picture 4" descr="A gold tablecloth on a white table&#10;&#10;Description automatically generated">
            <a:extLst>
              <a:ext uri="{FF2B5EF4-FFF2-40B4-BE49-F238E27FC236}">
                <a16:creationId xmlns:a16="http://schemas.microsoft.com/office/drawing/2014/main" id="{E1CDA8F6-E4A5-E7E1-262F-0F9A2A731EA2}"/>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524596" y="1407879"/>
            <a:ext cx="4876800" cy="4876800"/>
          </a:xfrm>
          <a:prstGeom prst="rect">
            <a:avLst/>
          </a:prstGeom>
        </p:spPr>
      </p:pic>
    </p:spTree>
    <p:extLst>
      <p:ext uri="{BB962C8B-B14F-4D97-AF65-F5344CB8AC3E}">
        <p14:creationId xmlns:p14="http://schemas.microsoft.com/office/powerpoint/2010/main" val="30236756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E7F98A-535E-CDEA-1644-20532D40D709}"/>
              </a:ext>
            </a:extLst>
          </p:cNvPr>
          <p:cNvSpPr>
            <a:spLocks noGrp="1"/>
          </p:cNvSpPr>
          <p:nvPr>
            <p:ph type="title"/>
          </p:nvPr>
        </p:nvSpPr>
        <p:spPr>
          <a:xfrm>
            <a:off x="1025450" y="548297"/>
            <a:ext cx="10058400" cy="1371600"/>
          </a:xfrm>
        </p:spPr>
        <p:txBody>
          <a:bodyPr>
            <a:normAutofit fontScale="90000"/>
          </a:bodyPr>
          <a:lstStyle/>
          <a:p>
            <a:pPr algn="ctr"/>
            <a:r>
              <a:rPr lang="en-GB" sz="4000" b="1" dirty="0"/>
              <a:t> Golden Book Certificate</a:t>
            </a:r>
            <a:br>
              <a:rPr lang="en-GB" sz="4000" b="1" dirty="0"/>
            </a:br>
            <a:br>
              <a:rPr lang="en-GB" b="1" dirty="0"/>
            </a:br>
            <a:endParaRPr lang="en-GB" b="1" dirty="0"/>
          </a:p>
        </p:txBody>
      </p:sp>
      <p:sp>
        <p:nvSpPr>
          <p:cNvPr id="3" name="TextBox 2">
            <a:extLst>
              <a:ext uri="{FF2B5EF4-FFF2-40B4-BE49-F238E27FC236}">
                <a16:creationId xmlns:a16="http://schemas.microsoft.com/office/drawing/2014/main" id="{9B6D07D4-0D4D-8860-4B15-7CA76C3874FF}"/>
              </a:ext>
            </a:extLst>
          </p:cNvPr>
          <p:cNvSpPr txBox="1"/>
          <p:nvPr/>
        </p:nvSpPr>
        <p:spPr>
          <a:xfrm>
            <a:off x="1038314" y="5601817"/>
            <a:ext cx="10115371" cy="707886"/>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ctr"/>
            <a:r>
              <a:rPr lang="en-GB" sz="4000" dirty="0">
                <a:cs typeface="Times New Roman"/>
              </a:rPr>
              <a:t>Kind Friend</a:t>
            </a:r>
          </a:p>
        </p:txBody>
      </p:sp>
      <p:grpSp>
        <p:nvGrpSpPr>
          <p:cNvPr id="4" name="Group 3">
            <a:extLst>
              <a:ext uri="{FF2B5EF4-FFF2-40B4-BE49-F238E27FC236}">
                <a16:creationId xmlns:a16="http://schemas.microsoft.com/office/drawing/2014/main" id="{6A3BE2C9-E011-6035-42B7-AF221C545CC8}"/>
              </a:ext>
            </a:extLst>
          </p:cNvPr>
          <p:cNvGrpSpPr/>
          <p:nvPr/>
        </p:nvGrpSpPr>
        <p:grpSpPr>
          <a:xfrm>
            <a:off x="8720325" y="1002253"/>
            <a:ext cx="3117636" cy="3935851"/>
            <a:chOff x="685481" y="475056"/>
            <a:chExt cx="3117636" cy="3935851"/>
          </a:xfrm>
        </p:grpSpPr>
        <p:pic>
          <p:nvPicPr>
            <p:cNvPr id="5" name="Picture 4" descr="Icon&#10;&#10;Description automatically generated with low confidence">
              <a:extLst>
                <a:ext uri="{FF2B5EF4-FFF2-40B4-BE49-F238E27FC236}">
                  <a16:creationId xmlns:a16="http://schemas.microsoft.com/office/drawing/2014/main" id="{83112CF6-FC33-840F-C320-DF2D27C6F0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887933">
              <a:off x="685481" y="475056"/>
              <a:ext cx="3117636" cy="3115403"/>
            </a:xfrm>
            <a:prstGeom prst="rect">
              <a:avLst/>
            </a:prstGeom>
          </p:spPr>
        </p:pic>
        <p:sp>
          <p:nvSpPr>
            <p:cNvPr id="6" name="Rectangle 5">
              <a:extLst>
                <a:ext uri="{FF2B5EF4-FFF2-40B4-BE49-F238E27FC236}">
                  <a16:creationId xmlns:a16="http://schemas.microsoft.com/office/drawing/2014/main" id="{CA1680D8-F93D-848E-81BE-EC69975354CC}"/>
                </a:ext>
              </a:extLst>
            </p:cNvPr>
            <p:cNvSpPr/>
            <p:nvPr/>
          </p:nvSpPr>
          <p:spPr>
            <a:xfrm>
              <a:off x="908385" y="3263747"/>
              <a:ext cx="2527527" cy="1147160"/>
            </a:xfrm>
            <a:prstGeom prst="rect">
              <a:avLst/>
            </a:prstGeom>
          </p:spPr>
          <p:txBody>
            <a:bodyPr wrap="square">
              <a:spAutoFit/>
            </a:bodyPr>
            <a:lstStyle/>
            <a:p>
              <a:pPr algn="ctr"/>
              <a:r>
                <a:rPr lang="en-GB" sz="3200" b="1" dirty="0">
                  <a:solidFill>
                    <a:srgbClr val="009B4C"/>
                  </a:solidFill>
                  <a:latin typeface="Century Gothic" panose="020B0502020202020204" pitchFamily="34" charset="0"/>
                  <a:cs typeface="Ideal Sans Bold" pitchFamily="50" charset="0"/>
                </a:rPr>
                <a:t>Choices</a:t>
              </a:r>
            </a:p>
            <a:p>
              <a:pPr algn="ctr"/>
              <a:r>
                <a:rPr lang="en-GB" sz="3200" b="1" dirty="0">
                  <a:solidFill>
                    <a:srgbClr val="7030A0"/>
                  </a:solidFill>
                  <a:latin typeface="Century Gothic" panose="020B0502020202020204" pitchFamily="34" charset="0"/>
                  <a:cs typeface="Ideal Sans Bold" pitchFamily="50" charset="0"/>
                </a:rPr>
                <a:t> </a:t>
              </a:r>
            </a:p>
          </p:txBody>
        </p:sp>
      </p:grpSp>
      <p:pic>
        <p:nvPicPr>
          <p:cNvPr id="12" name="Picture 11">
            <a:extLst>
              <a:ext uri="{FF2B5EF4-FFF2-40B4-BE49-F238E27FC236}">
                <a16:creationId xmlns:a16="http://schemas.microsoft.com/office/drawing/2014/main" id="{FD52C398-BF35-49A1-5D97-C1B632585869}"/>
              </a:ext>
            </a:extLst>
          </p:cNvPr>
          <p:cNvPicPr>
            <a:picLocks noChangeAspect="1"/>
          </p:cNvPicPr>
          <p:nvPr/>
        </p:nvPicPr>
        <p:blipFill>
          <a:blip r:embed="rId3"/>
          <a:stretch>
            <a:fillRect/>
          </a:stretch>
        </p:blipFill>
        <p:spPr>
          <a:xfrm>
            <a:off x="1038314" y="1014856"/>
            <a:ext cx="6266184" cy="4354334"/>
          </a:xfrm>
          <a:prstGeom prst="rect">
            <a:avLst/>
          </a:prstGeom>
        </p:spPr>
      </p:pic>
    </p:spTree>
    <p:extLst>
      <p:ext uri="{BB962C8B-B14F-4D97-AF65-F5344CB8AC3E}">
        <p14:creationId xmlns:p14="http://schemas.microsoft.com/office/powerpoint/2010/main" val="4240715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orful text with roots&#10;&#10;Description automatically generated">
            <a:extLst>
              <a:ext uri="{FF2B5EF4-FFF2-40B4-BE49-F238E27FC236}">
                <a16:creationId xmlns:a16="http://schemas.microsoft.com/office/drawing/2014/main" id="{95ECA334-2EE3-D8DB-23D4-149787A820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6492" y="484104"/>
            <a:ext cx="5879625" cy="5879625"/>
          </a:xfrm>
          <a:prstGeom prst="rect">
            <a:avLst/>
          </a:prstGeom>
        </p:spPr>
      </p:pic>
      <p:sp>
        <p:nvSpPr>
          <p:cNvPr id="6" name="TextBox 5">
            <a:extLst>
              <a:ext uri="{FF2B5EF4-FFF2-40B4-BE49-F238E27FC236}">
                <a16:creationId xmlns:a16="http://schemas.microsoft.com/office/drawing/2014/main" id="{18A04012-075B-F1E6-2DE7-CC6E6E751784}"/>
              </a:ext>
            </a:extLst>
          </p:cNvPr>
          <p:cNvSpPr txBox="1"/>
          <p:nvPr/>
        </p:nvSpPr>
        <p:spPr>
          <a:xfrm>
            <a:off x="6672648" y="607760"/>
            <a:ext cx="4992859" cy="5632311"/>
          </a:xfrm>
          <a:prstGeom prst="rect">
            <a:avLst/>
          </a:prstGeom>
          <a:noFill/>
        </p:spPr>
        <p:txBody>
          <a:bodyPr wrap="square" rtlCol="0">
            <a:spAutoFit/>
          </a:bodyPr>
          <a:lstStyle/>
          <a:p>
            <a:r>
              <a:rPr lang="en-GB" sz="2400" dirty="0"/>
              <a:t>To help teachers lead collective worship. </a:t>
            </a:r>
          </a:p>
          <a:p>
            <a:endParaRPr lang="en-GB" sz="2400" dirty="0"/>
          </a:p>
          <a:p>
            <a:r>
              <a:rPr lang="en-GB" sz="2400" dirty="0"/>
              <a:t>To hold prayer and reflection sessions and clubs.</a:t>
            </a:r>
          </a:p>
          <a:p>
            <a:endParaRPr lang="en-GB" sz="2400" dirty="0"/>
          </a:p>
          <a:p>
            <a:r>
              <a:rPr lang="en-GB" sz="2400" dirty="0"/>
              <a:t>To lead on CARE and our school values.</a:t>
            </a:r>
          </a:p>
          <a:p>
            <a:endParaRPr lang="en-GB" sz="2400" dirty="0"/>
          </a:p>
          <a:p>
            <a:r>
              <a:rPr lang="en-GB" sz="2400" dirty="0"/>
              <a:t>To help CTS to spread our CARE message far and wide.</a:t>
            </a:r>
          </a:p>
          <a:p>
            <a:endParaRPr lang="en-GB" sz="2400" dirty="0"/>
          </a:p>
          <a:p>
            <a:r>
              <a:rPr lang="en-GB" sz="2400" dirty="0"/>
              <a:t>To be role models for all our children, to show how we live through CARE. </a:t>
            </a:r>
          </a:p>
        </p:txBody>
      </p:sp>
    </p:spTree>
    <p:extLst>
      <p:ext uri="{BB962C8B-B14F-4D97-AF65-F5344CB8AC3E}">
        <p14:creationId xmlns:p14="http://schemas.microsoft.com/office/powerpoint/2010/main" val="22132597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36DAB53D-CFC4-3944-ADFA-6EBBD5A6F68F}"/>
              </a:ext>
            </a:extLst>
          </p:cNvPr>
          <p:cNvSpPr>
            <a:spLocks noGrp="1"/>
          </p:cNvSpPr>
          <p:nvPr>
            <p:ph type="title"/>
          </p:nvPr>
        </p:nvSpPr>
        <p:spPr>
          <a:xfrm>
            <a:off x="1066800" y="2703670"/>
            <a:ext cx="10058400" cy="1818901"/>
          </a:xfrm>
        </p:spPr>
        <p:txBody>
          <a:bodyPr vert="horz" lIns="91440" tIns="45720" rIns="91440" bIns="45720" rtlCol="0" anchor="ctr">
            <a:noAutofit/>
          </a:bodyPr>
          <a:lstStyle/>
          <a:p>
            <a:pPr algn="ctr"/>
            <a:br>
              <a:rPr lang="en-GB" sz="3600" b="1" u="sng" dirty="0">
                <a:solidFill>
                  <a:srgbClr val="7030A0"/>
                </a:solidFill>
              </a:rPr>
            </a:br>
            <a:br>
              <a:rPr lang="en-GB" sz="3600" b="1" u="sng" dirty="0">
                <a:solidFill>
                  <a:srgbClr val="7030A0"/>
                </a:solidFill>
              </a:rPr>
            </a:br>
            <a:r>
              <a:rPr lang="en-GB" sz="3600" b="1" u="sng" dirty="0">
                <a:solidFill>
                  <a:srgbClr val="00B050"/>
                </a:solidFill>
              </a:rPr>
              <a:t>Our School Prayer</a:t>
            </a:r>
            <a:br>
              <a:rPr lang="en-GB" sz="3600" b="1" dirty="0"/>
            </a:br>
            <a:r>
              <a:rPr lang="en-GB" sz="3200" b="1" dirty="0"/>
              <a:t>Dear God, </a:t>
            </a:r>
            <a:br>
              <a:rPr lang="en-GB" sz="3600" b="1" dirty="0"/>
            </a:br>
            <a:r>
              <a:rPr lang="en-GB" sz="3200" b="1" dirty="0">
                <a:solidFill>
                  <a:srgbClr val="FF0000"/>
                </a:solidFill>
                <a:latin typeface="+mn-lt"/>
              </a:rPr>
              <a:t>Teach us to learn, play and grow together.</a:t>
            </a:r>
            <a:br>
              <a:rPr lang="en-GB" sz="3200" b="1" dirty="0">
                <a:solidFill>
                  <a:srgbClr val="FF0000"/>
                </a:solidFill>
                <a:latin typeface="+mn-lt"/>
              </a:rPr>
            </a:br>
            <a:r>
              <a:rPr lang="en-GB" sz="3200" b="1" dirty="0">
                <a:solidFill>
                  <a:srgbClr val="7030A0"/>
                </a:solidFill>
                <a:latin typeface="+mn-lt"/>
              </a:rPr>
              <a:t>Help us to be the soil that gives everyone life, health and CARE.</a:t>
            </a:r>
            <a:br>
              <a:rPr lang="en-GB" sz="3200" b="1" dirty="0">
                <a:solidFill>
                  <a:srgbClr val="7030A0"/>
                </a:solidFill>
                <a:latin typeface="+mn-lt"/>
              </a:rPr>
            </a:br>
            <a:r>
              <a:rPr lang="en-GB" sz="3200" b="1" dirty="0">
                <a:solidFill>
                  <a:srgbClr val="00B0F0"/>
                </a:solidFill>
                <a:latin typeface="+mn-lt"/>
              </a:rPr>
              <a:t>May we support one another to be the best that </a:t>
            </a:r>
            <a:br>
              <a:rPr lang="en-GB" sz="3200" b="1" dirty="0">
                <a:solidFill>
                  <a:srgbClr val="00B0F0"/>
                </a:solidFill>
                <a:latin typeface="+mn-lt"/>
              </a:rPr>
            </a:br>
            <a:r>
              <a:rPr lang="en-GB" sz="3200" b="1" dirty="0">
                <a:solidFill>
                  <a:srgbClr val="00B0F0"/>
                </a:solidFill>
                <a:latin typeface="+mn-lt"/>
              </a:rPr>
              <a:t>we can be, and to flourish</a:t>
            </a:r>
            <a:r>
              <a:rPr lang="en-GB" sz="3200" b="1" dirty="0">
                <a:latin typeface="+mn-lt"/>
              </a:rPr>
              <a:t>.</a:t>
            </a:r>
            <a:br>
              <a:rPr lang="en-GB" sz="3200" b="1" dirty="0">
                <a:latin typeface="+mn-lt"/>
              </a:rPr>
            </a:br>
            <a:r>
              <a:rPr lang="en-GB" sz="3200" b="1" dirty="0">
                <a:solidFill>
                  <a:srgbClr val="FF6600"/>
                </a:solidFill>
                <a:effectLst/>
                <a:latin typeface="+mn-lt"/>
                <a:ea typeface="Calibri" panose="020F0502020204030204" pitchFamily="34" charset="0"/>
                <a:cs typeface="Times New Roman" panose="02020603050405020304" pitchFamily="18" charset="0"/>
              </a:rPr>
              <a:t>Show us how to live peacefully and share with others in our school, in Milton Keynes and in our world. Amen.</a:t>
            </a:r>
            <a:br>
              <a:rPr lang="en-GB" sz="1800" dirty="0">
                <a:solidFill>
                  <a:srgbClr val="FF6600"/>
                </a:solidFill>
                <a:effectLst/>
                <a:latin typeface="Calibri" panose="020F0502020204030204" pitchFamily="34" charset="0"/>
                <a:ea typeface="Calibri" panose="020F0502020204030204" pitchFamily="34" charset="0"/>
                <a:cs typeface="Times New Roman" panose="02020603050405020304" pitchFamily="18" charset="0"/>
              </a:rPr>
            </a:br>
            <a:br>
              <a:rPr lang="en-GB" sz="3600" b="1" dirty="0"/>
            </a:br>
            <a:endParaRPr lang="en-GB" sz="3600" b="1" dirty="0"/>
          </a:p>
        </p:txBody>
      </p:sp>
      <p:pic>
        <p:nvPicPr>
          <p:cNvPr id="8" name="Picture 7" descr="Diagram&#10;&#10;Description automatically generated">
            <a:extLst>
              <a:ext uri="{FF2B5EF4-FFF2-40B4-BE49-F238E27FC236}">
                <a16:creationId xmlns:a16="http://schemas.microsoft.com/office/drawing/2014/main" id="{908C41B8-E838-93B4-5F79-3AA0978C26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4259" y="490150"/>
            <a:ext cx="1722859" cy="1722859"/>
          </a:xfrm>
          <a:prstGeom prst="rect">
            <a:avLst/>
          </a:prstGeom>
        </p:spPr>
      </p:pic>
      <p:pic>
        <p:nvPicPr>
          <p:cNvPr id="10" name="Picture 9" descr="A logo with a yellow circle and purple text&#10;&#10;Description automatically generated">
            <a:extLst>
              <a:ext uri="{FF2B5EF4-FFF2-40B4-BE49-F238E27FC236}">
                <a16:creationId xmlns:a16="http://schemas.microsoft.com/office/drawing/2014/main" id="{8AAC5DF1-5C95-2157-44E6-6FA03DF82A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4882" y="292443"/>
            <a:ext cx="1872426" cy="1471686"/>
          </a:xfrm>
          <a:prstGeom prst="rect">
            <a:avLst/>
          </a:prstGeom>
        </p:spPr>
      </p:pic>
    </p:spTree>
    <p:extLst>
      <p:ext uri="{BB962C8B-B14F-4D97-AF65-F5344CB8AC3E}">
        <p14:creationId xmlns:p14="http://schemas.microsoft.com/office/powerpoint/2010/main" val="272072089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Red">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6B9F25"/>
      </a:hlink>
      <a:folHlink>
        <a:srgbClr val="B26B0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6728D11B-929E-4324-91B0-4A4DA4CAC3D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9582E0B82A07048A48C23433B10B790" ma:contentTypeVersion="15" ma:contentTypeDescription="Create a new document." ma:contentTypeScope="" ma:versionID="84fe042d84cfa8b131e8fc1caff7761d">
  <xsd:schema xmlns:xsd="http://www.w3.org/2001/XMLSchema" xmlns:xs="http://www.w3.org/2001/XMLSchema" xmlns:p="http://schemas.microsoft.com/office/2006/metadata/properties" xmlns:ns2="71d96f78-74e6-472a-8bb2-341772c9b8b3" xmlns:ns3="7dd912b2-fccb-479a-8d4b-2937e8398ddb" targetNamespace="http://schemas.microsoft.com/office/2006/metadata/properties" ma:root="true" ma:fieldsID="c3a87d099690be76ef3b09cb2be2db07" ns2:_="" ns3:_="">
    <xsd:import namespace="71d96f78-74e6-472a-8bb2-341772c9b8b3"/>
    <xsd:import namespace="7dd912b2-fccb-479a-8d4b-2937e8398ddb"/>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d96f78-74e6-472a-8bb2-341772c9b8b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e8dad2d-7a76-423e-b4e0-370171c6c2f1"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20" nillable="true" ma:displayName="Location" ma:description="" ma:indexed="true" ma:internalName="MediaServiceLocation" ma:readOnly="true">
      <xsd:simpleType>
        <xsd:restriction base="dms:Text"/>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dd912b2-fccb-479a-8d4b-2937e8398ddb"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f76d0039-3946-4c91-b20b-2f92a4ddc348}" ma:internalName="TaxCatchAll" ma:showField="CatchAllData" ma:web="7dd912b2-fccb-479a-8d4b-2937e8398ddb">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7dd912b2-fccb-479a-8d4b-2937e8398ddb" xsi:nil="true"/>
    <lcf76f155ced4ddcb4097134ff3c332f xmlns="71d96f78-74e6-472a-8bb2-341772c9b8b3">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B04D239-D309-4F79-B711-815406465441}">
  <ds:schemaRefs>
    <ds:schemaRef ds:uri="71d96f78-74e6-472a-8bb2-341772c9b8b3"/>
    <ds:schemaRef ds:uri="7dd912b2-fccb-479a-8d4b-2937e8398dd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F60F1D01-8E26-4C49-84B6-20C9442F7729}">
  <ds:schemaRefs>
    <ds:schemaRef ds:uri="http://schemas.microsoft.com/sharepoint/v3/contenttype/forms"/>
  </ds:schemaRefs>
</ds:datastoreItem>
</file>

<file path=customXml/itemProps3.xml><?xml version="1.0" encoding="utf-8"?>
<ds:datastoreItem xmlns:ds="http://schemas.openxmlformats.org/officeDocument/2006/customXml" ds:itemID="{0CFB450C-733E-4D5F-8A71-FD8EE16663A9}">
  <ds:schemaRefs>
    <ds:schemaRef ds:uri="71d96f78-74e6-472a-8bb2-341772c9b8b3"/>
    <ds:schemaRef ds:uri="7dd912b2-fccb-479a-8d4b-2937e8398ddb"/>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TM03457510[[fn=Savon]]</Template>
  <TotalTime>27</TotalTime>
  <Words>183</Words>
  <Application>Microsoft Office PowerPoint</Application>
  <PresentationFormat>Widescreen</PresentationFormat>
  <Paragraphs>31</Paragraphs>
  <Slides>11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Century Gothic</vt:lpstr>
      <vt:lpstr>Times New Roman</vt:lpstr>
      <vt:lpstr>Savon</vt:lpstr>
      <vt:lpstr>PowerPoint Presentation</vt:lpstr>
      <vt:lpstr>PowerPoint Presentation</vt:lpstr>
      <vt:lpstr> Golden Book Certificate  </vt:lpstr>
      <vt:lpstr>Attendance Bear</vt:lpstr>
      <vt:lpstr>PowerPoint Presentation</vt:lpstr>
      <vt:lpstr>PowerPoint Presentation</vt:lpstr>
      <vt:lpstr>House Points</vt:lpstr>
      <vt:lpstr>The Golden Table</vt:lpstr>
      <vt:lpstr> Golden Book Certificate  </vt:lpstr>
      <vt:lpstr>PowerPoint Presentation</vt:lpstr>
      <vt:lpstr>  Our School Prayer Dear God,  Teach us to learn, play and grow together. Help us to be the soil that gives everyone life, health and CARE. May we support one another to be the best that  we can be, and to flourish. Show us how to live peacefully and share with others in our school, in Milton Keynes and in our world. Amen.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mnugent</dc:creator>
  <cp:lastModifiedBy>M Nugent</cp:lastModifiedBy>
  <cp:revision>3</cp:revision>
  <cp:lastPrinted>2021-09-27T08:56:30Z</cp:lastPrinted>
  <dcterms:created xsi:type="dcterms:W3CDTF">2021-09-27T08:55:57Z</dcterms:created>
  <dcterms:modified xsi:type="dcterms:W3CDTF">2024-10-24T16:47:53Z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2022-10-07T07:45:00Z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c5a5007f-3f84-4671-899e-ff07e7938758</vt:lpwstr>
  </property>
  <property fmtid="{D5CDD505-2E9C-101B-9397-08002B2CF9AE}" pid="7" name="MSIP_Label_defa4170-0d19-0005-0004-bc88714345d2_ActionId">
    <vt:lpwstr>7641e54e-daca-404d-ae47-0471032efc18</vt:lpwstr>
  </property>
  <property fmtid="{D5CDD505-2E9C-101B-9397-08002B2CF9AE}" pid="8" name="MSIP_Label_defa4170-0d19-0005-0004-bc88714345d2_ContentBits">
    <vt:lpwstr>0</vt:lpwstr>
  </property>
  <property fmtid="{D5CDD505-2E9C-101B-9397-08002B2CF9AE}" pid="9" name="ContentTypeId">
    <vt:lpwstr>0x01010019582E0B82A07048A48C23433B10B790</vt:lpwstr>
  </property>
  <property fmtid="{D5CDD505-2E9C-101B-9397-08002B2CF9AE}" pid="10" name="MediaServiceImageTags">
    <vt:lpwstr/>
  </property>
</Properties>
</file>